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185f227695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185f227695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185f227695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185f227695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185f227695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185f227695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185f227695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185f227695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185f227695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185f227695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185f227695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185f227695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185f227695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185f227695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185f227695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185f227695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185f227695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185f227695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185f227695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185f227695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185f22769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185f22769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185f227695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185f227695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185f227695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185f227695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185f227695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185f227695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185f227695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185f227695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3185f22769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3185f22769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185f22769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185f22769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185f227695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185f227695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185f227695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185f227695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185f227695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185f227695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185f227695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185f227695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0.png"/><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31.png"/><Relationship Id="rId5" Type="http://schemas.openxmlformats.org/officeDocument/2006/relationships/image" Target="../media/image13.png"/><Relationship Id="rId6"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18.png"/><Relationship Id="rId6" Type="http://schemas.openxmlformats.org/officeDocument/2006/relationships/image" Target="../media/image26.png"/><Relationship Id="rId7"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24.png"/><Relationship Id="rId5" Type="http://schemas.openxmlformats.org/officeDocument/2006/relationships/image" Target="../media/image33.png"/><Relationship Id="rId6"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36.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4.png"/><Relationship Id="rId7"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35.png"/><Relationship Id="rId5"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37.png"/><Relationship Id="rId5"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5.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2.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nvSpPr>
        <p:spPr>
          <a:xfrm>
            <a:off x="1382725" y="461625"/>
            <a:ext cx="6112200" cy="59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800">
                <a:solidFill>
                  <a:schemeClr val="lt1"/>
                </a:solidFill>
              </a:rPr>
              <a:t>SPACE TITANIC</a:t>
            </a:r>
            <a:endParaRPr b="1" sz="2800">
              <a:solidFill>
                <a:schemeClr val="lt1"/>
              </a:solidFill>
            </a:endParaRPr>
          </a:p>
        </p:txBody>
      </p:sp>
      <p:sp>
        <p:nvSpPr>
          <p:cNvPr id="55" name="Google Shape;55;p13"/>
          <p:cNvSpPr txBox="1"/>
          <p:nvPr/>
        </p:nvSpPr>
        <p:spPr>
          <a:xfrm>
            <a:off x="1382800" y="4590900"/>
            <a:ext cx="611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a:solidFill>
                  <a:schemeClr val="lt1"/>
                </a:solidFill>
              </a:rPr>
              <a:t>https://github.com/mailliwJ/spaceTitanic</a:t>
            </a:r>
            <a:endParaRPr b="1">
              <a:solidFill>
                <a:schemeClr val="lt1"/>
              </a:solidFill>
            </a:endParaRPr>
          </a:p>
        </p:txBody>
      </p:sp>
      <p:sp>
        <p:nvSpPr>
          <p:cNvPr id="56" name="Google Shape;56;p13"/>
          <p:cNvSpPr txBox="1"/>
          <p:nvPr/>
        </p:nvSpPr>
        <p:spPr>
          <a:xfrm>
            <a:off x="1382800" y="1052175"/>
            <a:ext cx="6112200" cy="59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600">
                <a:solidFill>
                  <a:schemeClr val="lt1"/>
                </a:solidFill>
              </a:rPr>
              <a:t>Incident Report</a:t>
            </a:r>
            <a:endParaRPr b="1" sz="1600">
              <a:solidFill>
                <a:schemeClr val="lt1"/>
              </a:solidFill>
            </a:endParaRPr>
          </a:p>
          <a:p>
            <a:pPr indent="0" lvl="0" marL="0" rtl="0" algn="ctr">
              <a:spcBef>
                <a:spcPts val="0"/>
              </a:spcBef>
              <a:spcAft>
                <a:spcPts val="0"/>
              </a:spcAft>
              <a:buNone/>
            </a:pPr>
            <a:r>
              <a:rPr b="1" lang="en-GB" sz="1600">
                <a:solidFill>
                  <a:schemeClr val="lt1"/>
                </a:solidFill>
              </a:rPr>
              <a:t>By Will Johnson</a:t>
            </a:r>
            <a:endParaRPr b="1" sz="16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2"/>
          <p:cNvPicPr preferRelativeResize="0"/>
          <p:nvPr/>
        </p:nvPicPr>
        <p:blipFill>
          <a:blip r:embed="rId3">
            <a:alphaModFix/>
          </a:blip>
          <a:stretch>
            <a:fillRect/>
          </a:stretch>
        </p:blipFill>
        <p:spPr>
          <a:xfrm>
            <a:off x="-211475" y="-127750"/>
            <a:ext cx="9475976" cy="6311450"/>
          </a:xfrm>
          <a:prstGeom prst="rect">
            <a:avLst/>
          </a:prstGeom>
          <a:noFill/>
          <a:ln>
            <a:noFill/>
          </a:ln>
        </p:spPr>
      </p:pic>
      <p:pic>
        <p:nvPicPr>
          <p:cNvPr id="149" name="Google Shape;149;p22"/>
          <p:cNvPicPr preferRelativeResize="0"/>
          <p:nvPr/>
        </p:nvPicPr>
        <p:blipFill>
          <a:blip r:embed="rId4">
            <a:alphaModFix/>
          </a:blip>
          <a:stretch>
            <a:fillRect/>
          </a:stretch>
        </p:blipFill>
        <p:spPr>
          <a:xfrm>
            <a:off x="456050" y="935287"/>
            <a:ext cx="4833525" cy="4185374"/>
          </a:xfrm>
          <a:prstGeom prst="rect">
            <a:avLst/>
          </a:prstGeom>
          <a:noFill/>
          <a:ln cap="flat" cmpd="sng" w="9525">
            <a:solidFill>
              <a:schemeClr val="lt1"/>
            </a:solidFill>
            <a:prstDash val="solid"/>
            <a:round/>
            <a:headEnd len="sm" w="sm" type="none"/>
            <a:tailEnd len="sm" w="sm" type="none"/>
          </a:ln>
        </p:spPr>
      </p:pic>
      <p:sp>
        <p:nvSpPr>
          <p:cNvPr id="150" name="Google Shape;150;p22"/>
          <p:cNvSpPr txBox="1"/>
          <p:nvPr/>
        </p:nvSpPr>
        <p:spPr>
          <a:xfrm>
            <a:off x="166275" y="140025"/>
            <a:ext cx="45978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rPr>
              <a:t>Cleaned and processed dataset</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p:txBody>
      </p:sp>
      <p:grpSp>
        <p:nvGrpSpPr>
          <p:cNvPr id="151" name="Google Shape;151;p22"/>
          <p:cNvGrpSpPr/>
          <p:nvPr/>
        </p:nvGrpSpPr>
        <p:grpSpPr>
          <a:xfrm>
            <a:off x="7440700" y="-1"/>
            <a:ext cx="3693349" cy="1359025"/>
            <a:chOff x="2290875" y="83499"/>
            <a:chExt cx="3693349" cy="1359025"/>
          </a:xfrm>
        </p:grpSpPr>
        <p:pic>
          <p:nvPicPr>
            <p:cNvPr id="152" name="Google Shape;152;p22"/>
            <p:cNvPicPr preferRelativeResize="0"/>
            <p:nvPr/>
          </p:nvPicPr>
          <p:blipFill>
            <a:blip r:embed="rId5">
              <a:alphaModFix/>
            </a:blip>
            <a:stretch>
              <a:fillRect/>
            </a:stretch>
          </p:blipFill>
          <p:spPr>
            <a:xfrm>
              <a:off x="2290875" y="83499"/>
              <a:ext cx="1812025" cy="1359025"/>
            </a:xfrm>
            <a:prstGeom prst="rect">
              <a:avLst/>
            </a:prstGeom>
            <a:noFill/>
            <a:ln>
              <a:noFill/>
            </a:ln>
          </p:spPr>
        </p:pic>
        <p:sp>
          <p:nvSpPr>
            <p:cNvPr id="153" name="Google Shape;153;p22"/>
            <p:cNvSpPr txBox="1"/>
            <p:nvPr/>
          </p:nvSpPr>
          <p:spPr>
            <a:xfrm>
              <a:off x="2586724" y="526613"/>
              <a:ext cx="33975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rPr>
                <a:t>So What?</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3"/>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59" name="Google Shape;159;p23"/>
          <p:cNvPicPr preferRelativeResize="0"/>
          <p:nvPr/>
        </p:nvPicPr>
        <p:blipFill rotWithShape="1">
          <a:blip r:embed="rId4">
            <a:alphaModFix/>
          </a:blip>
          <a:srcRect b="0" l="51152" r="0" t="0"/>
          <a:stretch/>
        </p:blipFill>
        <p:spPr>
          <a:xfrm>
            <a:off x="273175" y="1051175"/>
            <a:ext cx="3563026" cy="3613975"/>
          </a:xfrm>
          <a:prstGeom prst="rect">
            <a:avLst/>
          </a:prstGeom>
          <a:noFill/>
          <a:ln>
            <a:noFill/>
          </a:ln>
        </p:spPr>
      </p:pic>
      <p:sp>
        <p:nvSpPr>
          <p:cNvPr id="160" name="Google Shape;160;p23"/>
          <p:cNvSpPr txBox="1"/>
          <p:nvPr/>
        </p:nvSpPr>
        <p:spPr>
          <a:xfrm>
            <a:off x="166275" y="140025"/>
            <a:ext cx="45978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100">
                <a:solidFill>
                  <a:schemeClr val="lt1"/>
                </a:solidFill>
              </a:rPr>
              <a:t>Key info from EDA</a:t>
            </a:r>
            <a:endParaRPr b="1" sz="2100">
              <a:solidFill>
                <a:schemeClr val="lt1"/>
              </a:solidFill>
            </a:endParaRPr>
          </a:p>
          <a:p>
            <a:pPr indent="0" lvl="0" marL="0" rtl="0" algn="l">
              <a:spcBef>
                <a:spcPts val="0"/>
              </a:spcBef>
              <a:spcAft>
                <a:spcPts val="0"/>
              </a:spcAft>
              <a:buNone/>
            </a:pPr>
            <a:r>
              <a:t/>
            </a:r>
            <a:endParaRPr b="1" sz="2100">
              <a:solidFill>
                <a:schemeClr val="lt1"/>
              </a:solidFill>
            </a:endParaRPr>
          </a:p>
          <a:p>
            <a:pPr indent="0" lvl="0" marL="0" rtl="0" algn="l">
              <a:spcBef>
                <a:spcPts val="0"/>
              </a:spcBef>
              <a:spcAft>
                <a:spcPts val="0"/>
              </a:spcAft>
              <a:buNone/>
            </a:pPr>
            <a:r>
              <a:t/>
            </a:r>
            <a:endParaRPr b="1" sz="21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4" name="Shape 164"/>
        <p:cNvGrpSpPr/>
        <p:nvPr/>
      </p:nvGrpSpPr>
      <p:grpSpPr>
        <a:xfrm>
          <a:off x="0" y="0"/>
          <a:ext cx="0" cy="0"/>
          <a:chOff x="0" y="0"/>
          <a:chExt cx="0" cy="0"/>
        </a:xfrm>
      </p:grpSpPr>
      <p:pic>
        <p:nvPicPr>
          <p:cNvPr id="165" name="Google Shape;165;p24"/>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66" name="Google Shape;166;p24"/>
          <p:cNvPicPr preferRelativeResize="0"/>
          <p:nvPr/>
        </p:nvPicPr>
        <p:blipFill>
          <a:blip r:embed="rId4">
            <a:alphaModFix/>
          </a:blip>
          <a:stretch>
            <a:fillRect/>
          </a:stretch>
        </p:blipFill>
        <p:spPr>
          <a:xfrm>
            <a:off x="983900" y="842675"/>
            <a:ext cx="2381250" cy="3838575"/>
          </a:xfrm>
          <a:prstGeom prst="rect">
            <a:avLst/>
          </a:prstGeom>
          <a:noFill/>
          <a:ln cap="flat" cmpd="sng" w="9525">
            <a:solidFill>
              <a:schemeClr val="lt1"/>
            </a:solidFill>
            <a:prstDash val="solid"/>
            <a:round/>
            <a:headEnd len="sm" w="sm" type="none"/>
            <a:tailEnd len="sm" w="sm" type="none"/>
          </a:ln>
        </p:spPr>
      </p:pic>
      <p:pic>
        <p:nvPicPr>
          <p:cNvPr id="167" name="Google Shape;167;p24"/>
          <p:cNvPicPr preferRelativeResize="0"/>
          <p:nvPr/>
        </p:nvPicPr>
        <p:blipFill>
          <a:blip r:embed="rId5">
            <a:alphaModFix/>
          </a:blip>
          <a:stretch>
            <a:fillRect/>
          </a:stretch>
        </p:blipFill>
        <p:spPr>
          <a:xfrm>
            <a:off x="4572000" y="1843400"/>
            <a:ext cx="1801700" cy="1456700"/>
          </a:xfrm>
          <a:prstGeom prst="rect">
            <a:avLst/>
          </a:prstGeom>
          <a:noFill/>
          <a:ln cap="flat" cmpd="sng" w="9525">
            <a:solidFill>
              <a:schemeClr val="lt1"/>
            </a:solidFill>
            <a:prstDash val="solid"/>
            <a:round/>
            <a:headEnd len="sm" w="sm" type="none"/>
            <a:tailEnd len="sm" w="sm" type="none"/>
          </a:ln>
        </p:spPr>
      </p:pic>
      <p:sp>
        <p:nvSpPr>
          <p:cNvPr id="168" name="Google Shape;168;p24"/>
          <p:cNvSpPr txBox="1"/>
          <p:nvPr/>
        </p:nvSpPr>
        <p:spPr>
          <a:xfrm>
            <a:off x="166275" y="140025"/>
            <a:ext cx="45978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100">
                <a:solidFill>
                  <a:schemeClr val="lt1"/>
                </a:solidFill>
              </a:rPr>
              <a:t>Average passenger</a:t>
            </a:r>
            <a:endParaRPr b="1" sz="2100">
              <a:solidFill>
                <a:schemeClr val="lt1"/>
              </a:solidFill>
            </a:endParaRPr>
          </a:p>
          <a:p>
            <a:pPr indent="0" lvl="0" marL="0" rtl="0" algn="l">
              <a:spcBef>
                <a:spcPts val="0"/>
              </a:spcBef>
              <a:spcAft>
                <a:spcPts val="0"/>
              </a:spcAft>
              <a:buNone/>
            </a:pPr>
            <a:r>
              <a:t/>
            </a:r>
            <a:endParaRPr b="1" sz="2100">
              <a:solidFill>
                <a:schemeClr val="lt1"/>
              </a:solidFill>
            </a:endParaRPr>
          </a:p>
          <a:p>
            <a:pPr indent="0" lvl="0" marL="0" rtl="0" algn="l">
              <a:spcBef>
                <a:spcPts val="0"/>
              </a:spcBef>
              <a:spcAft>
                <a:spcPts val="0"/>
              </a:spcAft>
              <a:buNone/>
            </a:pPr>
            <a:r>
              <a:t/>
            </a:r>
            <a:endParaRPr b="1" sz="2100">
              <a:solidFill>
                <a:schemeClr val="lt1"/>
              </a:solidFill>
            </a:endParaRPr>
          </a:p>
        </p:txBody>
      </p:sp>
      <p:grpSp>
        <p:nvGrpSpPr>
          <p:cNvPr id="169" name="Google Shape;169;p24"/>
          <p:cNvGrpSpPr/>
          <p:nvPr/>
        </p:nvGrpSpPr>
        <p:grpSpPr>
          <a:xfrm>
            <a:off x="7440700" y="-1"/>
            <a:ext cx="3693349" cy="1359025"/>
            <a:chOff x="2290875" y="83499"/>
            <a:chExt cx="3693349" cy="1359025"/>
          </a:xfrm>
        </p:grpSpPr>
        <p:pic>
          <p:nvPicPr>
            <p:cNvPr id="170" name="Google Shape;170;p24"/>
            <p:cNvPicPr preferRelativeResize="0"/>
            <p:nvPr/>
          </p:nvPicPr>
          <p:blipFill>
            <a:blip r:embed="rId6">
              <a:alphaModFix/>
            </a:blip>
            <a:stretch>
              <a:fillRect/>
            </a:stretch>
          </p:blipFill>
          <p:spPr>
            <a:xfrm>
              <a:off x="2290875" y="83499"/>
              <a:ext cx="1812025" cy="1359025"/>
            </a:xfrm>
            <a:prstGeom prst="rect">
              <a:avLst/>
            </a:prstGeom>
            <a:noFill/>
            <a:ln>
              <a:noFill/>
            </a:ln>
          </p:spPr>
        </p:pic>
        <p:sp>
          <p:nvSpPr>
            <p:cNvPr id="171" name="Google Shape;171;p24"/>
            <p:cNvSpPr txBox="1"/>
            <p:nvPr/>
          </p:nvSpPr>
          <p:spPr>
            <a:xfrm>
              <a:off x="2586724" y="526613"/>
              <a:ext cx="33975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rPr>
                <a:t>So What?</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25"/>
          <p:cNvPicPr preferRelativeResize="0"/>
          <p:nvPr/>
        </p:nvPicPr>
        <p:blipFill>
          <a:blip r:embed="rId3">
            <a:alphaModFix/>
          </a:blip>
          <a:stretch>
            <a:fillRect/>
          </a:stretch>
        </p:blipFill>
        <p:spPr>
          <a:xfrm>
            <a:off x="-92718" y="-84050"/>
            <a:ext cx="9476299" cy="5305550"/>
          </a:xfrm>
          <a:prstGeom prst="rect">
            <a:avLst/>
          </a:prstGeom>
          <a:noFill/>
          <a:ln>
            <a:noFill/>
          </a:ln>
        </p:spPr>
      </p:pic>
      <p:sp>
        <p:nvSpPr>
          <p:cNvPr id="177" name="Google Shape;177;p25"/>
          <p:cNvSpPr txBox="1"/>
          <p:nvPr/>
        </p:nvSpPr>
        <p:spPr>
          <a:xfrm>
            <a:off x="166275" y="140025"/>
            <a:ext cx="45978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lt1"/>
                </a:solidFill>
              </a:rPr>
              <a:t>Modelling Process</a:t>
            </a:r>
            <a:endParaRPr b="1" sz="2000">
              <a:solidFill>
                <a:schemeClr val="lt1"/>
              </a:solidFill>
            </a:endParaRPr>
          </a:p>
          <a:p>
            <a:pPr indent="0" lvl="0" marL="0" rtl="0" algn="l">
              <a:spcBef>
                <a:spcPts val="0"/>
              </a:spcBef>
              <a:spcAft>
                <a:spcPts val="0"/>
              </a:spcAft>
              <a:buNone/>
            </a:pPr>
            <a:r>
              <a:t/>
            </a:r>
            <a:endParaRPr b="1" sz="2000">
              <a:solidFill>
                <a:schemeClr val="lt1"/>
              </a:solidFill>
            </a:endParaRPr>
          </a:p>
          <a:p>
            <a:pPr indent="0" lvl="0" marL="0" rtl="0" algn="l">
              <a:spcBef>
                <a:spcPts val="0"/>
              </a:spcBef>
              <a:spcAft>
                <a:spcPts val="0"/>
              </a:spcAft>
              <a:buNone/>
            </a:pPr>
            <a:r>
              <a:t/>
            </a:r>
            <a:endParaRPr b="1" sz="2000">
              <a:solidFill>
                <a:schemeClr val="lt1"/>
              </a:solidFill>
            </a:endParaRPr>
          </a:p>
        </p:txBody>
      </p:sp>
      <p:pic>
        <p:nvPicPr>
          <p:cNvPr id="178" name="Google Shape;178;p25"/>
          <p:cNvPicPr preferRelativeResize="0"/>
          <p:nvPr/>
        </p:nvPicPr>
        <p:blipFill>
          <a:blip r:embed="rId4">
            <a:alphaModFix/>
          </a:blip>
          <a:stretch>
            <a:fillRect/>
          </a:stretch>
        </p:blipFill>
        <p:spPr>
          <a:xfrm>
            <a:off x="1503850" y="734975"/>
            <a:ext cx="6248400" cy="1409700"/>
          </a:xfrm>
          <a:prstGeom prst="rect">
            <a:avLst/>
          </a:prstGeom>
          <a:noFill/>
          <a:ln cap="flat" cmpd="sng" w="9525">
            <a:solidFill>
              <a:schemeClr val="lt1"/>
            </a:solidFill>
            <a:prstDash val="solid"/>
            <a:round/>
            <a:headEnd len="sm" w="sm" type="none"/>
            <a:tailEnd len="sm" w="sm" type="none"/>
          </a:ln>
        </p:spPr>
      </p:pic>
      <p:sp>
        <p:nvSpPr>
          <p:cNvPr id="179" name="Google Shape;179;p25"/>
          <p:cNvSpPr txBox="1"/>
          <p:nvPr/>
        </p:nvSpPr>
        <p:spPr>
          <a:xfrm>
            <a:off x="1503850" y="2266825"/>
            <a:ext cx="1159500" cy="2743200"/>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lt1"/>
                </a:solidFill>
              </a:rPr>
              <a:t>PassengerId</a:t>
            </a:r>
            <a:endParaRPr sz="1000">
              <a:solidFill>
                <a:schemeClr val="lt1"/>
              </a:solidFill>
            </a:endParaRPr>
          </a:p>
          <a:p>
            <a:pPr indent="0" lvl="0" marL="0" rtl="0" algn="l">
              <a:spcBef>
                <a:spcPts val="0"/>
              </a:spcBef>
              <a:spcAft>
                <a:spcPts val="0"/>
              </a:spcAft>
              <a:buNone/>
            </a:pPr>
            <a:r>
              <a:rPr lang="en-GB" sz="1000">
                <a:solidFill>
                  <a:schemeClr val="lt1"/>
                </a:solidFill>
              </a:rPr>
              <a:t>HomePlanet</a:t>
            </a:r>
            <a:endParaRPr sz="1000">
              <a:solidFill>
                <a:schemeClr val="lt1"/>
              </a:solidFill>
            </a:endParaRPr>
          </a:p>
          <a:p>
            <a:pPr indent="0" lvl="0" marL="0" rtl="0" algn="l">
              <a:spcBef>
                <a:spcPts val="0"/>
              </a:spcBef>
              <a:spcAft>
                <a:spcPts val="0"/>
              </a:spcAft>
              <a:buNone/>
            </a:pPr>
            <a:r>
              <a:rPr lang="en-GB" sz="1000">
                <a:solidFill>
                  <a:schemeClr val="lt1"/>
                </a:solidFill>
              </a:rPr>
              <a:t>CryoSleep</a:t>
            </a:r>
            <a:endParaRPr sz="1000">
              <a:solidFill>
                <a:schemeClr val="lt1"/>
              </a:solidFill>
            </a:endParaRPr>
          </a:p>
          <a:p>
            <a:pPr indent="0" lvl="0" marL="0" rtl="0" algn="l">
              <a:spcBef>
                <a:spcPts val="0"/>
              </a:spcBef>
              <a:spcAft>
                <a:spcPts val="0"/>
              </a:spcAft>
              <a:buNone/>
            </a:pPr>
            <a:r>
              <a:rPr lang="en-GB" sz="1000">
                <a:solidFill>
                  <a:schemeClr val="lt1"/>
                </a:solidFill>
              </a:rPr>
              <a:t>Destination</a:t>
            </a:r>
            <a:endParaRPr sz="1000">
              <a:solidFill>
                <a:schemeClr val="lt1"/>
              </a:solidFill>
            </a:endParaRPr>
          </a:p>
          <a:p>
            <a:pPr indent="0" lvl="0" marL="0" rtl="0" algn="l">
              <a:spcBef>
                <a:spcPts val="0"/>
              </a:spcBef>
              <a:spcAft>
                <a:spcPts val="0"/>
              </a:spcAft>
              <a:buNone/>
            </a:pPr>
            <a:r>
              <a:rPr lang="en-GB" sz="1000">
                <a:solidFill>
                  <a:schemeClr val="lt1"/>
                </a:solidFill>
              </a:rPr>
              <a:t>Age</a:t>
            </a:r>
            <a:endParaRPr sz="1000">
              <a:solidFill>
                <a:schemeClr val="lt1"/>
              </a:solidFill>
            </a:endParaRPr>
          </a:p>
          <a:p>
            <a:pPr indent="0" lvl="0" marL="0" rtl="0" algn="l">
              <a:spcBef>
                <a:spcPts val="0"/>
              </a:spcBef>
              <a:spcAft>
                <a:spcPts val="0"/>
              </a:spcAft>
              <a:buNone/>
            </a:pPr>
            <a:r>
              <a:rPr lang="en-GB" sz="1000">
                <a:solidFill>
                  <a:schemeClr val="lt1"/>
                </a:solidFill>
              </a:rPr>
              <a:t>VIP</a:t>
            </a:r>
            <a:endParaRPr sz="1000">
              <a:solidFill>
                <a:schemeClr val="lt1"/>
              </a:solidFill>
            </a:endParaRPr>
          </a:p>
          <a:p>
            <a:pPr indent="0" lvl="0" marL="0" rtl="0" algn="l">
              <a:spcBef>
                <a:spcPts val="0"/>
              </a:spcBef>
              <a:spcAft>
                <a:spcPts val="0"/>
              </a:spcAft>
              <a:buNone/>
            </a:pPr>
            <a:r>
              <a:rPr lang="en-GB" sz="1000">
                <a:solidFill>
                  <a:schemeClr val="lt1"/>
                </a:solidFill>
              </a:rPr>
              <a:t>RoomService</a:t>
            </a:r>
            <a:endParaRPr sz="1000">
              <a:solidFill>
                <a:schemeClr val="lt1"/>
              </a:solidFill>
            </a:endParaRPr>
          </a:p>
          <a:p>
            <a:pPr indent="0" lvl="0" marL="0" rtl="0" algn="l">
              <a:spcBef>
                <a:spcPts val="0"/>
              </a:spcBef>
              <a:spcAft>
                <a:spcPts val="0"/>
              </a:spcAft>
              <a:buNone/>
            </a:pPr>
            <a:r>
              <a:rPr lang="en-GB" sz="1000">
                <a:solidFill>
                  <a:schemeClr val="lt1"/>
                </a:solidFill>
              </a:rPr>
              <a:t>FoodCourt</a:t>
            </a:r>
            <a:endParaRPr sz="1000">
              <a:solidFill>
                <a:schemeClr val="lt1"/>
              </a:solidFill>
            </a:endParaRPr>
          </a:p>
          <a:p>
            <a:pPr indent="0" lvl="0" marL="0" rtl="0" algn="l">
              <a:spcBef>
                <a:spcPts val="0"/>
              </a:spcBef>
              <a:spcAft>
                <a:spcPts val="0"/>
              </a:spcAft>
              <a:buNone/>
            </a:pPr>
            <a:r>
              <a:rPr lang="en-GB" sz="1000">
                <a:solidFill>
                  <a:schemeClr val="lt1"/>
                </a:solidFill>
              </a:rPr>
              <a:t>ShoppingMall</a:t>
            </a:r>
            <a:endParaRPr sz="1000">
              <a:solidFill>
                <a:schemeClr val="lt1"/>
              </a:solidFill>
            </a:endParaRPr>
          </a:p>
          <a:p>
            <a:pPr indent="0" lvl="0" marL="0" rtl="0" algn="l">
              <a:spcBef>
                <a:spcPts val="0"/>
              </a:spcBef>
              <a:spcAft>
                <a:spcPts val="0"/>
              </a:spcAft>
              <a:buNone/>
            </a:pPr>
            <a:r>
              <a:rPr lang="en-GB" sz="1000">
                <a:solidFill>
                  <a:schemeClr val="lt1"/>
                </a:solidFill>
              </a:rPr>
              <a:t>Spa</a:t>
            </a:r>
            <a:endParaRPr sz="1000">
              <a:solidFill>
                <a:schemeClr val="lt1"/>
              </a:solidFill>
            </a:endParaRPr>
          </a:p>
          <a:p>
            <a:pPr indent="0" lvl="0" marL="0" rtl="0" algn="l">
              <a:spcBef>
                <a:spcPts val="0"/>
              </a:spcBef>
              <a:spcAft>
                <a:spcPts val="0"/>
              </a:spcAft>
              <a:buNone/>
            </a:pPr>
            <a:r>
              <a:rPr lang="en-GB" sz="1000">
                <a:solidFill>
                  <a:schemeClr val="lt1"/>
                </a:solidFill>
              </a:rPr>
              <a:t>VRDeck</a:t>
            </a:r>
            <a:endParaRPr sz="1000">
              <a:solidFill>
                <a:schemeClr val="lt1"/>
              </a:solidFill>
            </a:endParaRPr>
          </a:p>
          <a:p>
            <a:pPr indent="0" lvl="0" marL="0" rtl="0" algn="l">
              <a:spcBef>
                <a:spcPts val="0"/>
              </a:spcBef>
              <a:spcAft>
                <a:spcPts val="0"/>
              </a:spcAft>
              <a:buNone/>
            </a:pPr>
            <a:r>
              <a:rPr lang="en-GB" sz="1000">
                <a:solidFill>
                  <a:schemeClr val="lt1"/>
                </a:solidFill>
              </a:rPr>
              <a:t>GroupSize</a:t>
            </a:r>
            <a:endParaRPr sz="1000">
              <a:solidFill>
                <a:schemeClr val="lt1"/>
              </a:solidFill>
            </a:endParaRPr>
          </a:p>
          <a:p>
            <a:pPr indent="0" lvl="0" marL="0" rtl="0" algn="l">
              <a:spcBef>
                <a:spcPts val="0"/>
              </a:spcBef>
              <a:spcAft>
                <a:spcPts val="0"/>
              </a:spcAft>
              <a:buNone/>
            </a:pPr>
            <a:r>
              <a:rPr lang="en-GB" sz="1000">
                <a:solidFill>
                  <a:schemeClr val="lt1"/>
                </a:solidFill>
              </a:rPr>
              <a:t>InGroup</a:t>
            </a:r>
            <a:endParaRPr sz="1000">
              <a:solidFill>
                <a:schemeClr val="lt1"/>
              </a:solidFill>
            </a:endParaRPr>
          </a:p>
          <a:p>
            <a:pPr indent="0" lvl="0" marL="0" rtl="0" algn="l">
              <a:spcBef>
                <a:spcPts val="0"/>
              </a:spcBef>
              <a:spcAft>
                <a:spcPts val="0"/>
              </a:spcAft>
              <a:buNone/>
            </a:pPr>
            <a:r>
              <a:rPr lang="en-GB" sz="1000">
                <a:solidFill>
                  <a:schemeClr val="lt1"/>
                </a:solidFill>
              </a:rPr>
              <a:t>Deck</a:t>
            </a:r>
            <a:endParaRPr sz="1000">
              <a:solidFill>
                <a:schemeClr val="lt1"/>
              </a:solidFill>
            </a:endParaRPr>
          </a:p>
          <a:p>
            <a:pPr indent="0" lvl="0" marL="0" rtl="0" algn="l">
              <a:spcBef>
                <a:spcPts val="0"/>
              </a:spcBef>
              <a:spcAft>
                <a:spcPts val="0"/>
              </a:spcAft>
              <a:buNone/>
            </a:pPr>
            <a:r>
              <a:rPr lang="en-GB" sz="1000">
                <a:solidFill>
                  <a:schemeClr val="lt1"/>
                </a:solidFill>
              </a:rPr>
              <a:t>Side</a:t>
            </a:r>
            <a:endParaRPr sz="1000">
              <a:solidFill>
                <a:schemeClr val="lt1"/>
              </a:solidFill>
            </a:endParaRPr>
          </a:p>
          <a:p>
            <a:pPr indent="0" lvl="0" marL="0" rtl="0" algn="l">
              <a:spcBef>
                <a:spcPts val="0"/>
              </a:spcBef>
              <a:spcAft>
                <a:spcPts val="0"/>
              </a:spcAft>
              <a:buNone/>
            </a:pPr>
            <a:r>
              <a:rPr lang="en-GB" sz="1000">
                <a:solidFill>
                  <a:schemeClr val="lt1"/>
                </a:solidFill>
              </a:rPr>
              <a:t>CabinPosition</a:t>
            </a:r>
            <a:endParaRPr sz="1000">
              <a:solidFill>
                <a:schemeClr val="lt1"/>
              </a:solidFill>
            </a:endParaRPr>
          </a:p>
          <a:p>
            <a:pPr indent="0" lvl="0" marL="0" rtl="0" algn="l">
              <a:spcBef>
                <a:spcPts val="0"/>
              </a:spcBef>
              <a:spcAft>
                <a:spcPts val="0"/>
              </a:spcAft>
              <a:buNone/>
            </a:pPr>
            <a:r>
              <a:rPr lang="en-GB" sz="1000">
                <a:solidFill>
                  <a:schemeClr val="lt1"/>
                </a:solidFill>
              </a:rPr>
              <a:t>TotalSpent</a:t>
            </a:r>
            <a:endParaRPr sz="1000">
              <a:solidFill>
                <a:schemeClr val="lt1"/>
              </a:solidFill>
            </a:endParaRPr>
          </a:p>
        </p:txBody>
      </p:sp>
      <p:sp>
        <p:nvSpPr>
          <p:cNvPr id="180" name="Google Shape;180;p25"/>
          <p:cNvSpPr txBox="1"/>
          <p:nvPr/>
        </p:nvSpPr>
        <p:spPr>
          <a:xfrm>
            <a:off x="3423725" y="2908350"/>
            <a:ext cx="1521900" cy="935700"/>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lt1"/>
                </a:solidFill>
              </a:rPr>
              <a:t>RoomService_used</a:t>
            </a:r>
            <a:endParaRPr sz="1000">
              <a:solidFill>
                <a:schemeClr val="lt1"/>
              </a:solidFill>
            </a:endParaRPr>
          </a:p>
          <a:p>
            <a:pPr indent="0" lvl="0" marL="0" rtl="0" algn="l">
              <a:spcBef>
                <a:spcPts val="0"/>
              </a:spcBef>
              <a:spcAft>
                <a:spcPts val="0"/>
              </a:spcAft>
              <a:buNone/>
            </a:pPr>
            <a:r>
              <a:rPr lang="en-GB" sz="1000">
                <a:solidFill>
                  <a:schemeClr val="lt1"/>
                </a:solidFill>
              </a:rPr>
              <a:t>FoodCourt_used</a:t>
            </a:r>
            <a:endParaRPr sz="1000">
              <a:solidFill>
                <a:schemeClr val="lt1"/>
              </a:solidFill>
            </a:endParaRPr>
          </a:p>
          <a:p>
            <a:pPr indent="0" lvl="0" marL="0" rtl="0" algn="l">
              <a:spcBef>
                <a:spcPts val="0"/>
              </a:spcBef>
              <a:spcAft>
                <a:spcPts val="0"/>
              </a:spcAft>
              <a:buNone/>
            </a:pPr>
            <a:r>
              <a:rPr lang="en-GB" sz="1000">
                <a:solidFill>
                  <a:schemeClr val="lt1"/>
                </a:solidFill>
              </a:rPr>
              <a:t>ShoppingMall_used</a:t>
            </a:r>
            <a:endParaRPr sz="1000">
              <a:solidFill>
                <a:schemeClr val="lt1"/>
              </a:solidFill>
            </a:endParaRPr>
          </a:p>
          <a:p>
            <a:pPr indent="0" lvl="0" marL="0" rtl="0" algn="l">
              <a:spcBef>
                <a:spcPts val="0"/>
              </a:spcBef>
              <a:spcAft>
                <a:spcPts val="0"/>
              </a:spcAft>
              <a:buNone/>
            </a:pPr>
            <a:r>
              <a:rPr lang="en-GB" sz="1000">
                <a:solidFill>
                  <a:schemeClr val="lt1"/>
                </a:solidFill>
              </a:rPr>
              <a:t>Spa_used</a:t>
            </a:r>
            <a:endParaRPr sz="1000">
              <a:solidFill>
                <a:schemeClr val="lt1"/>
              </a:solidFill>
            </a:endParaRPr>
          </a:p>
          <a:p>
            <a:pPr indent="0" lvl="0" marL="0" rtl="0" algn="l">
              <a:spcBef>
                <a:spcPts val="0"/>
              </a:spcBef>
              <a:spcAft>
                <a:spcPts val="0"/>
              </a:spcAft>
              <a:buNone/>
            </a:pPr>
            <a:r>
              <a:rPr lang="en-GB" sz="1000">
                <a:solidFill>
                  <a:schemeClr val="lt1"/>
                </a:solidFill>
              </a:rPr>
              <a:t>VRDeck_used</a:t>
            </a:r>
            <a:endParaRPr sz="1000">
              <a:solidFill>
                <a:schemeClr val="lt1"/>
              </a:solidFill>
            </a:endParaRPr>
          </a:p>
          <a:p>
            <a:pPr indent="0" lvl="0" marL="0" rtl="0" algn="l">
              <a:spcBef>
                <a:spcPts val="0"/>
              </a:spcBef>
              <a:spcAft>
                <a:spcPts val="0"/>
              </a:spcAft>
              <a:buNone/>
            </a:pPr>
            <a:r>
              <a:t/>
            </a:r>
            <a:endParaRPr sz="1000">
              <a:solidFill>
                <a:schemeClr val="lt1"/>
              </a:solidFill>
            </a:endParaRPr>
          </a:p>
        </p:txBody>
      </p:sp>
      <p:sp>
        <p:nvSpPr>
          <p:cNvPr id="181" name="Google Shape;181;p25"/>
          <p:cNvSpPr txBox="1"/>
          <p:nvPr/>
        </p:nvSpPr>
        <p:spPr>
          <a:xfrm>
            <a:off x="5617450" y="2908350"/>
            <a:ext cx="2134800" cy="935700"/>
          </a:xfrm>
          <a:prstGeom prst="rect">
            <a:avLst/>
          </a:prstGeom>
          <a:solidFill>
            <a:schemeClr val="dk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GB" sz="1000">
                <a:solidFill>
                  <a:schemeClr val="lt1"/>
                </a:solidFill>
              </a:rPr>
              <a:t>RoomService_big_spender</a:t>
            </a:r>
            <a:endParaRPr sz="1000">
              <a:solidFill>
                <a:schemeClr val="lt1"/>
              </a:solidFill>
            </a:endParaRPr>
          </a:p>
          <a:p>
            <a:pPr indent="0" lvl="0" marL="0" rtl="0" algn="l">
              <a:spcBef>
                <a:spcPts val="0"/>
              </a:spcBef>
              <a:spcAft>
                <a:spcPts val="0"/>
              </a:spcAft>
              <a:buNone/>
            </a:pPr>
            <a:r>
              <a:rPr lang="en-GB" sz="1000">
                <a:solidFill>
                  <a:schemeClr val="lt1"/>
                </a:solidFill>
              </a:rPr>
              <a:t>FoodCourt_big_spender</a:t>
            </a:r>
            <a:endParaRPr sz="1000">
              <a:solidFill>
                <a:schemeClr val="lt1"/>
              </a:solidFill>
            </a:endParaRPr>
          </a:p>
          <a:p>
            <a:pPr indent="0" lvl="0" marL="0" rtl="0" algn="l">
              <a:spcBef>
                <a:spcPts val="0"/>
              </a:spcBef>
              <a:spcAft>
                <a:spcPts val="0"/>
              </a:spcAft>
              <a:buNone/>
            </a:pPr>
            <a:r>
              <a:rPr lang="en-GB" sz="1000">
                <a:solidFill>
                  <a:schemeClr val="lt1"/>
                </a:solidFill>
              </a:rPr>
              <a:t>ShoppingMall_big_spender</a:t>
            </a:r>
            <a:endParaRPr sz="1000">
              <a:solidFill>
                <a:schemeClr val="lt1"/>
              </a:solidFill>
            </a:endParaRPr>
          </a:p>
          <a:p>
            <a:pPr indent="0" lvl="0" marL="0" rtl="0" algn="l">
              <a:spcBef>
                <a:spcPts val="0"/>
              </a:spcBef>
              <a:spcAft>
                <a:spcPts val="0"/>
              </a:spcAft>
              <a:buNone/>
            </a:pPr>
            <a:r>
              <a:rPr lang="en-GB" sz="1000">
                <a:solidFill>
                  <a:schemeClr val="lt1"/>
                </a:solidFill>
              </a:rPr>
              <a:t>Spa_big_spender</a:t>
            </a:r>
            <a:endParaRPr sz="1000">
              <a:solidFill>
                <a:schemeClr val="lt1"/>
              </a:solidFill>
            </a:endParaRPr>
          </a:p>
          <a:p>
            <a:pPr indent="0" lvl="0" marL="0" rtl="0" algn="l">
              <a:spcBef>
                <a:spcPts val="0"/>
              </a:spcBef>
              <a:spcAft>
                <a:spcPts val="0"/>
              </a:spcAft>
              <a:buNone/>
            </a:pPr>
            <a:r>
              <a:rPr lang="en-GB" sz="1000">
                <a:solidFill>
                  <a:schemeClr val="lt1"/>
                </a:solidFill>
              </a:rPr>
              <a:t>VRDeck_big_spender</a:t>
            </a:r>
            <a:endParaRPr sz="10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78"/>
                                        </p:tgtEl>
                                        <p:attrNameLst>
                                          <p:attrName>style.visibility</p:attrName>
                                        </p:attrNameLst>
                                      </p:cBhvr>
                                      <p:to>
                                        <p:strVal val="visible"/>
                                      </p:to>
                                    </p:set>
                                    <p:anim calcmode="lin" valueType="num">
                                      <p:cBhvr additive="base">
                                        <p:cTn dur="1000"/>
                                        <p:tgtEl>
                                          <p:spTgt spid="178"/>
                                        </p:tgtEl>
                                        <p:attrNameLst>
                                          <p:attrName>ppt_w</p:attrName>
                                        </p:attrNameLst>
                                      </p:cBhvr>
                                      <p:tavLst>
                                        <p:tav fmla="" tm="0">
                                          <p:val>
                                            <p:strVal val="0"/>
                                          </p:val>
                                        </p:tav>
                                        <p:tav fmla="" tm="100000">
                                          <p:val>
                                            <p:strVal val="#ppt_w"/>
                                          </p:val>
                                        </p:tav>
                                      </p:tavLst>
                                    </p:anim>
                                    <p:anim calcmode="lin" valueType="num">
                                      <p:cBhvr additive="base">
                                        <p:cTn dur="1000"/>
                                        <p:tgtEl>
                                          <p:spTgt spid="17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79"/>
                                        </p:tgtEl>
                                        <p:attrNameLst>
                                          <p:attrName>style.visibility</p:attrName>
                                        </p:attrNameLst>
                                      </p:cBhvr>
                                      <p:to>
                                        <p:strVal val="visible"/>
                                      </p:to>
                                    </p:set>
                                    <p:anim calcmode="lin" valueType="num">
                                      <p:cBhvr additive="base">
                                        <p:cTn dur="1000"/>
                                        <p:tgtEl>
                                          <p:spTgt spid="17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80"/>
                                        </p:tgtEl>
                                        <p:attrNameLst>
                                          <p:attrName>style.visibility</p:attrName>
                                        </p:attrNameLst>
                                      </p:cBhvr>
                                      <p:to>
                                        <p:strVal val="visible"/>
                                      </p:to>
                                    </p:set>
                                    <p:anim calcmode="lin" valueType="num">
                                      <p:cBhvr additive="base">
                                        <p:cTn dur="1000"/>
                                        <p:tgtEl>
                                          <p:spTgt spid="180"/>
                                        </p:tgtEl>
                                        <p:attrNameLst>
                                          <p:attrName>ppt_w</p:attrName>
                                        </p:attrNameLst>
                                      </p:cBhvr>
                                      <p:tavLst>
                                        <p:tav fmla="" tm="0">
                                          <p:val>
                                            <p:strVal val="0"/>
                                          </p:val>
                                        </p:tav>
                                        <p:tav fmla="" tm="100000">
                                          <p:val>
                                            <p:strVal val="#ppt_w"/>
                                          </p:val>
                                        </p:tav>
                                      </p:tavLst>
                                    </p:anim>
                                    <p:anim calcmode="lin" valueType="num">
                                      <p:cBhvr additive="base">
                                        <p:cTn dur="1000"/>
                                        <p:tgtEl>
                                          <p:spTgt spid="18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81"/>
                                        </p:tgtEl>
                                        <p:attrNameLst>
                                          <p:attrName>style.visibility</p:attrName>
                                        </p:attrNameLst>
                                      </p:cBhvr>
                                      <p:to>
                                        <p:strVal val="visible"/>
                                      </p:to>
                                    </p:set>
                                    <p:anim calcmode="lin" valueType="num">
                                      <p:cBhvr additive="base">
                                        <p:cTn dur="1000"/>
                                        <p:tgtEl>
                                          <p:spTgt spid="18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6"/>
          <p:cNvPicPr preferRelativeResize="0"/>
          <p:nvPr/>
        </p:nvPicPr>
        <p:blipFill>
          <a:blip r:embed="rId3">
            <a:alphaModFix/>
          </a:blip>
          <a:stretch>
            <a:fillRect/>
          </a:stretch>
        </p:blipFill>
        <p:spPr>
          <a:xfrm>
            <a:off x="-92718" y="-84050"/>
            <a:ext cx="9476299" cy="5305550"/>
          </a:xfrm>
          <a:prstGeom prst="rect">
            <a:avLst/>
          </a:prstGeom>
          <a:noFill/>
          <a:ln>
            <a:noFill/>
          </a:ln>
        </p:spPr>
      </p:pic>
      <p:pic>
        <p:nvPicPr>
          <p:cNvPr id="187" name="Google Shape;187;p26"/>
          <p:cNvPicPr preferRelativeResize="0"/>
          <p:nvPr/>
        </p:nvPicPr>
        <p:blipFill>
          <a:blip r:embed="rId4">
            <a:alphaModFix/>
          </a:blip>
          <a:stretch>
            <a:fillRect/>
          </a:stretch>
        </p:blipFill>
        <p:spPr>
          <a:xfrm>
            <a:off x="359725" y="1312750"/>
            <a:ext cx="2295525" cy="1304925"/>
          </a:xfrm>
          <a:prstGeom prst="rect">
            <a:avLst/>
          </a:prstGeom>
          <a:noFill/>
          <a:ln>
            <a:noFill/>
          </a:ln>
        </p:spPr>
      </p:pic>
      <p:pic>
        <p:nvPicPr>
          <p:cNvPr id="188" name="Google Shape;188;p26"/>
          <p:cNvPicPr preferRelativeResize="0"/>
          <p:nvPr/>
        </p:nvPicPr>
        <p:blipFill>
          <a:blip r:embed="rId5">
            <a:alphaModFix/>
          </a:blip>
          <a:stretch>
            <a:fillRect/>
          </a:stretch>
        </p:blipFill>
        <p:spPr>
          <a:xfrm>
            <a:off x="3190875" y="1341325"/>
            <a:ext cx="2276475" cy="1247775"/>
          </a:xfrm>
          <a:prstGeom prst="rect">
            <a:avLst/>
          </a:prstGeom>
          <a:noFill/>
          <a:ln>
            <a:noFill/>
          </a:ln>
        </p:spPr>
      </p:pic>
      <p:sp>
        <p:nvSpPr>
          <p:cNvPr id="189" name="Google Shape;189;p26"/>
          <p:cNvSpPr txBox="1"/>
          <p:nvPr/>
        </p:nvSpPr>
        <p:spPr>
          <a:xfrm>
            <a:off x="3226600" y="823575"/>
            <a:ext cx="22764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rPr>
              <a:t>RFE</a:t>
            </a:r>
            <a:endParaRPr b="1" sz="1800">
              <a:solidFill>
                <a:schemeClr val="lt1"/>
              </a:solidFill>
            </a:endParaRPr>
          </a:p>
        </p:txBody>
      </p:sp>
      <p:pic>
        <p:nvPicPr>
          <p:cNvPr id="190" name="Google Shape;190;p26"/>
          <p:cNvPicPr preferRelativeResize="0"/>
          <p:nvPr/>
        </p:nvPicPr>
        <p:blipFill>
          <a:blip r:embed="rId6">
            <a:alphaModFix/>
          </a:blip>
          <a:stretch>
            <a:fillRect/>
          </a:stretch>
        </p:blipFill>
        <p:spPr>
          <a:xfrm>
            <a:off x="6239425" y="1322275"/>
            <a:ext cx="2305050" cy="1285875"/>
          </a:xfrm>
          <a:prstGeom prst="rect">
            <a:avLst/>
          </a:prstGeom>
          <a:noFill/>
          <a:ln>
            <a:noFill/>
          </a:ln>
        </p:spPr>
      </p:pic>
      <p:sp>
        <p:nvSpPr>
          <p:cNvPr id="191" name="Google Shape;191;p26"/>
          <p:cNvSpPr txBox="1"/>
          <p:nvPr/>
        </p:nvSpPr>
        <p:spPr>
          <a:xfrm>
            <a:off x="6253750" y="823575"/>
            <a:ext cx="22764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rPr>
              <a:t>SelectPercentile</a:t>
            </a:r>
            <a:endParaRPr b="1" sz="1800">
              <a:solidFill>
                <a:schemeClr val="lt1"/>
              </a:solidFill>
            </a:endParaRPr>
          </a:p>
        </p:txBody>
      </p:sp>
      <p:sp>
        <p:nvSpPr>
          <p:cNvPr id="192" name="Google Shape;192;p26"/>
          <p:cNvSpPr txBox="1"/>
          <p:nvPr/>
        </p:nvSpPr>
        <p:spPr>
          <a:xfrm>
            <a:off x="369275" y="823575"/>
            <a:ext cx="25206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rPr>
              <a:t>No feature selection</a:t>
            </a:r>
            <a:endParaRPr b="1" sz="1800">
              <a:solidFill>
                <a:schemeClr val="lt1"/>
              </a:solidFill>
            </a:endParaRPr>
          </a:p>
        </p:txBody>
      </p:sp>
      <p:pic>
        <p:nvPicPr>
          <p:cNvPr id="193" name="Google Shape;193;p26"/>
          <p:cNvPicPr preferRelativeResize="0"/>
          <p:nvPr/>
        </p:nvPicPr>
        <p:blipFill>
          <a:blip r:embed="rId7">
            <a:alphaModFix/>
          </a:blip>
          <a:stretch>
            <a:fillRect/>
          </a:stretch>
        </p:blipFill>
        <p:spPr>
          <a:xfrm>
            <a:off x="283538" y="3618350"/>
            <a:ext cx="2238375" cy="1295400"/>
          </a:xfrm>
          <a:prstGeom prst="rect">
            <a:avLst/>
          </a:prstGeom>
          <a:noFill/>
          <a:ln>
            <a:noFill/>
          </a:ln>
        </p:spPr>
      </p:pic>
      <p:sp>
        <p:nvSpPr>
          <p:cNvPr id="194" name="Google Shape;194;p26"/>
          <p:cNvSpPr txBox="1"/>
          <p:nvPr/>
        </p:nvSpPr>
        <p:spPr>
          <a:xfrm>
            <a:off x="264513" y="2772275"/>
            <a:ext cx="22764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rPr>
              <a:t>SelectKBest</a:t>
            </a:r>
            <a:endParaRPr b="1" sz="1800">
              <a:solidFill>
                <a:schemeClr val="lt1"/>
              </a:solidFill>
            </a:endParaRPr>
          </a:p>
          <a:p>
            <a:pPr indent="0" lvl="0" marL="0" rtl="0" algn="l">
              <a:spcBef>
                <a:spcPts val="0"/>
              </a:spcBef>
              <a:spcAft>
                <a:spcPts val="0"/>
              </a:spcAft>
              <a:buNone/>
            </a:pPr>
            <a:r>
              <a:rPr b="1" lang="en-GB" sz="1800">
                <a:solidFill>
                  <a:schemeClr val="lt1"/>
                </a:solidFill>
              </a:rPr>
              <a:t>Mutual_info</a:t>
            </a:r>
            <a:endParaRPr b="1" sz="1800">
              <a:solidFill>
                <a:schemeClr val="lt1"/>
              </a:solidFill>
            </a:endParaRPr>
          </a:p>
        </p:txBody>
      </p:sp>
      <p:sp>
        <p:nvSpPr>
          <p:cNvPr id="195" name="Google Shape;195;p26"/>
          <p:cNvSpPr txBox="1"/>
          <p:nvPr/>
        </p:nvSpPr>
        <p:spPr>
          <a:xfrm>
            <a:off x="369275" y="202775"/>
            <a:ext cx="3573900" cy="4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rPr>
              <a:t>Feature Selection Methods</a:t>
            </a:r>
            <a:endParaRPr b="1" sz="1800">
              <a:solidFill>
                <a:schemeClr val="lt1"/>
              </a:solidFill>
            </a:endParaRPr>
          </a:p>
        </p:txBody>
      </p:sp>
      <p:sp>
        <p:nvSpPr>
          <p:cNvPr id="196" name="Google Shape;196;p26"/>
          <p:cNvSpPr/>
          <p:nvPr/>
        </p:nvSpPr>
        <p:spPr>
          <a:xfrm>
            <a:off x="379650" y="1364550"/>
            <a:ext cx="2295600" cy="673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 name="Google Shape;197;p26"/>
          <p:cNvSpPr txBox="1"/>
          <p:nvPr/>
        </p:nvSpPr>
        <p:spPr>
          <a:xfrm>
            <a:off x="4454925" y="3376875"/>
            <a:ext cx="3573900" cy="9798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GB" sz="1800">
                <a:solidFill>
                  <a:schemeClr val="lt1"/>
                </a:solidFill>
              </a:rPr>
              <a:t>CONTINUE WITH:</a:t>
            </a:r>
            <a:endParaRPr b="1" sz="1800">
              <a:solidFill>
                <a:schemeClr val="lt1"/>
              </a:solidFill>
            </a:endParaRPr>
          </a:p>
          <a:p>
            <a:pPr indent="0" lvl="0" marL="0" rtl="0" algn="ctr">
              <a:spcBef>
                <a:spcPts val="0"/>
              </a:spcBef>
              <a:spcAft>
                <a:spcPts val="0"/>
              </a:spcAft>
              <a:buNone/>
            </a:pPr>
            <a:r>
              <a:rPr b="1" lang="en-GB" sz="1800">
                <a:solidFill>
                  <a:schemeClr val="lt1"/>
                </a:solidFill>
              </a:rPr>
              <a:t>No feature selection</a:t>
            </a:r>
            <a:endParaRPr b="1" sz="1800">
              <a:solidFill>
                <a:schemeClr val="lt1"/>
              </a:solidFill>
            </a:endParaRPr>
          </a:p>
          <a:p>
            <a:pPr indent="0" lvl="0" marL="0" rtl="0" algn="ctr">
              <a:spcBef>
                <a:spcPts val="0"/>
              </a:spcBef>
              <a:spcAft>
                <a:spcPts val="0"/>
              </a:spcAft>
              <a:buNone/>
            </a:pPr>
            <a:r>
              <a:rPr b="1" lang="en-GB" sz="1800">
                <a:solidFill>
                  <a:schemeClr val="lt1"/>
                </a:solidFill>
              </a:rPr>
              <a:t>Original set of features</a:t>
            </a:r>
            <a:endParaRPr b="1"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7"/>
          <p:cNvPicPr preferRelativeResize="0"/>
          <p:nvPr/>
        </p:nvPicPr>
        <p:blipFill>
          <a:blip r:embed="rId3">
            <a:alphaModFix/>
          </a:blip>
          <a:stretch>
            <a:fillRect/>
          </a:stretch>
        </p:blipFill>
        <p:spPr>
          <a:xfrm>
            <a:off x="-92718" y="-84050"/>
            <a:ext cx="9476299" cy="5305550"/>
          </a:xfrm>
          <a:prstGeom prst="rect">
            <a:avLst/>
          </a:prstGeom>
          <a:noFill/>
          <a:ln>
            <a:noFill/>
          </a:ln>
        </p:spPr>
      </p:pic>
      <p:pic>
        <p:nvPicPr>
          <p:cNvPr id="203" name="Google Shape;203;p27"/>
          <p:cNvPicPr preferRelativeResize="0"/>
          <p:nvPr/>
        </p:nvPicPr>
        <p:blipFill>
          <a:blip r:embed="rId4">
            <a:alphaModFix/>
          </a:blip>
          <a:stretch>
            <a:fillRect/>
          </a:stretch>
        </p:blipFill>
        <p:spPr>
          <a:xfrm>
            <a:off x="4857981" y="1618713"/>
            <a:ext cx="3399650" cy="1906075"/>
          </a:xfrm>
          <a:prstGeom prst="rect">
            <a:avLst/>
          </a:prstGeom>
          <a:noFill/>
          <a:ln cap="flat" cmpd="sng" w="9525">
            <a:solidFill>
              <a:schemeClr val="lt1"/>
            </a:solidFill>
            <a:prstDash val="solid"/>
            <a:round/>
            <a:headEnd len="sm" w="sm" type="none"/>
            <a:tailEnd len="sm" w="sm" type="none"/>
          </a:ln>
        </p:spPr>
      </p:pic>
      <p:pic>
        <p:nvPicPr>
          <p:cNvPr id="204" name="Google Shape;204;p27"/>
          <p:cNvPicPr preferRelativeResize="0"/>
          <p:nvPr/>
        </p:nvPicPr>
        <p:blipFill>
          <a:blip r:embed="rId5">
            <a:alphaModFix/>
          </a:blip>
          <a:stretch>
            <a:fillRect/>
          </a:stretch>
        </p:blipFill>
        <p:spPr>
          <a:xfrm>
            <a:off x="796725" y="981050"/>
            <a:ext cx="2856775" cy="3742900"/>
          </a:xfrm>
          <a:prstGeom prst="rect">
            <a:avLst/>
          </a:prstGeom>
          <a:noFill/>
          <a:ln cap="flat" cmpd="sng" w="9525">
            <a:solidFill>
              <a:schemeClr val="lt1"/>
            </a:solidFill>
            <a:prstDash val="solid"/>
            <a:round/>
            <a:headEnd len="sm" w="sm" type="none"/>
            <a:tailEnd len="sm" w="sm" type="none"/>
          </a:ln>
        </p:spPr>
      </p:pic>
      <p:sp>
        <p:nvSpPr>
          <p:cNvPr id="205" name="Google Shape;205;p27"/>
          <p:cNvSpPr txBox="1"/>
          <p:nvPr/>
        </p:nvSpPr>
        <p:spPr>
          <a:xfrm>
            <a:off x="244350" y="281200"/>
            <a:ext cx="29667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rPr>
              <a:t>Phik correlation selection</a:t>
            </a:r>
            <a:endParaRPr b="1"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8"/>
          <p:cNvPicPr preferRelativeResize="0"/>
          <p:nvPr/>
        </p:nvPicPr>
        <p:blipFill>
          <a:blip r:embed="rId3">
            <a:alphaModFix/>
          </a:blip>
          <a:stretch>
            <a:fillRect/>
          </a:stretch>
        </p:blipFill>
        <p:spPr>
          <a:xfrm>
            <a:off x="-92718" y="-84050"/>
            <a:ext cx="9476299" cy="5305550"/>
          </a:xfrm>
          <a:prstGeom prst="rect">
            <a:avLst/>
          </a:prstGeom>
          <a:noFill/>
          <a:ln>
            <a:noFill/>
          </a:ln>
        </p:spPr>
      </p:pic>
      <p:sp>
        <p:nvSpPr>
          <p:cNvPr id="211" name="Google Shape;211;p28"/>
          <p:cNvSpPr txBox="1"/>
          <p:nvPr/>
        </p:nvSpPr>
        <p:spPr>
          <a:xfrm>
            <a:off x="153575" y="144875"/>
            <a:ext cx="35709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lt1"/>
                </a:solidFill>
              </a:rPr>
              <a:t>Hyperparameter Tuning</a:t>
            </a:r>
            <a:endParaRPr b="1" sz="2000">
              <a:solidFill>
                <a:schemeClr val="lt1"/>
              </a:solidFill>
            </a:endParaRPr>
          </a:p>
        </p:txBody>
      </p:sp>
      <p:pic>
        <p:nvPicPr>
          <p:cNvPr id="212" name="Google Shape;212;p28"/>
          <p:cNvPicPr preferRelativeResize="0"/>
          <p:nvPr/>
        </p:nvPicPr>
        <p:blipFill>
          <a:blip r:embed="rId4">
            <a:alphaModFix/>
          </a:blip>
          <a:stretch>
            <a:fillRect/>
          </a:stretch>
        </p:blipFill>
        <p:spPr>
          <a:xfrm>
            <a:off x="244350" y="1208950"/>
            <a:ext cx="6429375" cy="771525"/>
          </a:xfrm>
          <a:prstGeom prst="rect">
            <a:avLst/>
          </a:prstGeom>
          <a:noFill/>
          <a:ln>
            <a:noFill/>
          </a:ln>
        </p:spPr>
      </p:pic>
      <p:sp>
        <p:nvSpPr>
          <p:cNvPr id="213" name="Google Shape;213;p28"/>
          <p:cNvSpPr txBox="1"/>
          <p:nvPr/>
        </p:nvSpPr>
        <p:spPr>
          <a:xfrm>
            <a:off x="244350" y="754000"/>
            <a:ext cx="29667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rPr>
              <a:t>Random Forest</a:t>
            </a:r>
            <a:endParaRPr b="1" sz="1800">
              <a:solidFill>
                <a:schemeClr val="lt1"/>
              </a:solidFill>
            </a:endParaRPr>
          </a:p>
        </p:txBody>
      </p:sp>
      <p:sp>
        <p:nvSpPr>
          <p:cNvPr id="214" name="Google Shape;214;p28"/>
          <p:cNvSpPr txBox="1"/>
          <p:nvPr/>
        </p:nvSpPr>
        <p:spPr>
          <a:xfrm>
            <a:off x="244350" y="2098950"/>
            <a:ext cx="29667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rPr>
              <a:t>Light GBM</a:t>
            </a:r>
            <a:endParaRPr b="1" sz="1800">
              <a:solidFill>
                <a:schemeClr val="lt1"/>
              </a:solidFill>
            </a:endParaRPr>
          </a:p>
        </p:txBody>
      </p:sp>
      <p:pic>
        <p:nvPicPr>
          <p:cNvPr id="215" name="Google Shape;215;p28"/>
          <p:cNvPicPr preferRelativeResize="0"/>
          <p:nvPr/>
        </p:nvPicPr>
        <p:blipFill>
          <a:blip r:embed="rId5">
            <a:alphaModFix/>
          </a:blip>
          <a:stretch>
            <a:fillRect/>
          </a:stretch>
        </p:blipFill>
        <p:spPr>
          <a:xfrm>
            <a:off x="244350" y="2571750"/>
            <a:ext cx="6143625" cy="771525"/>
          </a:xfrm>
          <a:prstGeom prst="rect">
            <a:avLst/>
          </a:prstGeom>
          <a:noFill/>
          <a:ln>
            <a:noFill/>
          </a:ln>
        </p:spPr>
      </p:pic>
      <p:sp>
        <p:nvSpPr>
          <p:cNvPr id="216" name="Google Shape;216;p28"/>
          <p:cNvSpPr txBox="1"/>
          <p:nvPr/>
        </p:nvSpPr>
        <p:spPr>
          <a:xfrm>
            <a:off x="244350" y="3572525"/>
            <a:ext cx="29667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rPr>
              <a:t>XGBoost</a:t>
            </a:r>
            <a:endParaRPr b="1" sz="1800">
              <a:solidFill>
                <a:schemeClr val="lt1"/>
              </a:solidFill>
            </a:endParaRPr>
          </a:p>
        </p:txBody>
      </p:sp>
      <p:pic>
        <p:nvPicPr>
          <p:cNvPr id="217" name="Google Shape;217;p28"/>
          <p:cNvPicPr preferRelativeResize="0"/>
          <p:nvPr/>
        </p:nvPicPr>
        <p:blipFill>
          <a:blip r:embed="rId6">
            <a:alphaModFix/>
          </a:blip>
          <a:stretch>
            <a:fillRect/>
          </a:stretch>
        </p:blipFill>
        <p:spPr>
          <a:xfrm>
            <a:off x="244350" y="4086800"/>
            <a:ext cx="5733938" cy="7933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29"/>
          <p:cNvPicPr preferRelativeResize="0"/>
          <p:nvPr/>
        </p:nvPicPr>
        <p:blipFill>
          <a:blip r:embed="rId3">
            <a:alphaModFix/>
          </a:blip>
          <a:stretch>
            <a:fillRect/>
          </a:stretch>
        </p:blipFill>
        <p:spPr>
          <a:xfrm>
            <a:off x="-211475" y="-127750"/>
            <a:ext cx="9499799" cy="6311450"/>
          </a:xfrm>
          <a:prstGeom prst="rect">
            <a:avLst/>
          </a:prstGeom>
          <a:noFill/>
          <a:ln>
            <a:noFill/>
          </a:ln>
        </p:spPr>
      </p:pic>
      <p:sp>
        <p:nvSpPr>
          <p:cNvPr id="223" name="Google Shape;223;p29"/>
          <p:cNvSpPr txBox="1"/>
          <p:nvPr/>
        </p:nvSpPr>
        <p:spPr>
          <a:xfrm>
            <a:off x="166275" y="140025"/>
            <a:ext cx="33975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lt1"/>
                </a:solidFill>
              </a:rPr>
              <a:t>What Now?</a:t>
            </a:r>
            <a:endParaRPr b="1" sz="2000">
              <a:solidFill>
                <a:schemeClr val="lt1"/>
              </a:solidFill>
            </a:endParaRPr>
          </a:p>
          <a:p>
            <a:pPr indent="0" lvl="0" marL="0" rtl="0" algn="l">
              <a:spcBef>
                <a:spcPts val="0"/>
              </a:spcBef>
              <a:spcAft>
                <a:spcPts val="0"/>
              </a:spcAft>
              <a:buNone/>
            </a:pPr>
            <a:r>
              <a:t/>
            </a:r>
            <a:endParaRPr b="1" sz="2000">
              <a:solidFill>
                <a:schemeClr val="lt1"/>
              </a:solidFill>
            </a:endParaRPr>
          </a:p>
          <a:p>
            <a:pPr indent="0" lvl="0" marL="0" rtl="0" algn="l">
              <a:spcBef>
                <a:spcPts val="0"/>
              </a:spcBef>
              <a:spcAft>
                <a:spcPts val="0"/>
              </a:spcAft>
              <a:buNone/>
            </a:pPr>
            <a:r>
              <a:t/>
            </a:r>
            <a:endParaRPr b="1" sz="2000">
              <a:solidFill>
                <a:schemeClr val="lt1"/>
              </a:solidFill>
            </a:endParaRPr>
          </a:p>
        </p:txBody>
      </p:sp>
      <p:cxnSp>
        <p:nvCxnSpPr>
          <p:cNvPr id="224" name="Google Shape;224;p29"/>
          <p:cNvCxnSpPr/>
          <p:nvPr/>
        </p:nvCxnSpPr>
        <p:spPr>
          <a:xfrm flipH="1">
            <a:off x="3099875" y="723825"/>
            <a:ext cx="11400" cy="4146900"/>
          </a:xfrm>
          <a:prstGeom prst="straightConnector1">
            <a:avLst/>
          </a:prstGeom>
          <a:noFill/>
          <a:ln cap="flat" cmpd="sng" w="9525">
            <a:solidFill>
              <a:schemeClr val="lt1"/>
            </a:solidFill>
            <a:prstDash val="solid"/>
            <a:round/>
            <a:headEnd len="med" w="med" type="none"/>
            <a:tailEnd len="med" w="med" type="none"/>
          </a:ln>
        </p:spPr>
      </p:cxnSp>
      <p:cxnSp>
        <p:nvCxnSpPr>
          <p:cNvPr id="225" name="Google Shape;225;p29"/>
          <p:cNvCxnSpPr/>
          <p:nvPr/>
        </p:nvCxnSpPr>
        <p:spPr>
          <a:xfrm flipH="1">
            <a:off x="6117900" y="723825"/>
            <a:ext cx="11400" cy="4146900"/>
          </a:xfrm>
          <a:prstGeom prst="straightConnector1">
            <a:avLst/>
          </a:prstGeom>
          <a:noFill/>
          <a:ln cap="flat" cmpd="sng" w="9525">
            <a:solidFill>
              <a:schemeClr val="lt1"/>
            </a:solidFill>
            <a:prstDash val="solid"/>
            <a:round/>
            <a:headEnd len="med" w="med" type="none"/>
            <a:tailEnd len="med" w="med" type="none"/>
          </a:ln>
        </p:spPr>
      </p:cxnSp>
      <p:sp>
        <p:nvSpPr>
          <p:cNvPr id="226" name="Google Shape;226;p29"/>
          <p:cNvSpPr txBox="1"/>
          <p:nvPr/>
        </p:nvSpPr>
        <p:spPr>
          <a:xfrm>
            <a:off x="166275" y="765375"/>
            <a:ext cx="29667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lt1"/>
                </a:solidFill>
              </a:rPr>
              <a:t>Random Forest</a:t>
            </a:r>
            <a:endParaRPr sz="1500">
              <a:solidFill>
                <a:schemeClr val="lt1"/>
              </a:solidFill>
            </a:endParaRPr>
          </a:p>
        </p:txBody>
      </p:sp>
      <p:sp>
        <p:nvSpPr>
          <p:cNvPr id="227" name="Google Shape;227;p29"/>
          <p:cNvSpPr txBox="1"/>
          <p:nvPr/>
        </p:nvSpPr>
        <p:spPr>
          <a:xfrm>
            <a:off x="3189425" y="783375"/>
            <a:ext cx="29667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Light GBM</a:t>
            </a:r>
            <a:endParaRPr>
              <a:solidFill>
                <a:schemeClr val="lt1"/>
              </a:solidFill>
            </a:endParaRPr>
          </a:p>
        </p:txBody>
      </p:sp>
      <p:sp>
        <p:nvSpPr>
          <p:cNvPr id="228" name="Google Shape;228;p29"/>
          <p:cNvSpPr txBox="1"/>
          <p:nvPr/>
        </p:nvSpPr>
        <p:spPr>
          <a:xfrm>
            <a:off x="6212575" y="783375"/>
            <a:ext cx="29667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lt1"/>
                </a:solidFill>
              </a:rPr>
              <a:t>XGBoost</a:t>
            </a:r>
            <a:endParaRPr>
              <a:solidFill>
                <a:schemeClr val="lt1"/>
              </a:solidFill>
            </a:endParaRPr>
          </a:p>
        </p:txBody>
      </p:sp>
      <p:sp>
        <p:nvSpPr>
          <p:cNvPr id="229" name="Google Shape;229;p29"/>
          <p:cNvSpPr txBox="1"/>
          <p:nvPr/>
        </p:nvSpPr>
        <p:spPr>
          <a:xfrm>
            <a:off x="222725" y="1256175"/>
            <a:ext cx="27057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lt1"/>
                </a:solidFill>
              </a:rPr>
              <a:t>Accuracy: 79%</a:t>
            </a:r>
            <a:endParaRPr sz="1500">
              <a:solidFill>
                <a:schemeClr val="lt1"/>
              </a:solidFill>
            </a:endParaRPr>
          </a:p>
        </p:txBody>
      </p:sp>
      <p:sp>
        <p:nvSpPr>
          <p:cNvPr id="230" name="Google Shape;230;p29"/>
          <p:cNvSpPr txBox="1"/>
          <p:nvPr/>
        </p:nvSpPr>
        <p:spPr>
          <a:xfrm>
            <a:off x="3189425" y="1261775"/>
            <a:ext cx="28530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lt1"/>
                </a:solidFill>
              </a:rPr>
              <a:t>Accuracy: 79%</a:t>
            </a:r>
            <a:endParaRPr sz="1500">
              <a:solidFill>
                <a:schemeClr val="lt1"/>
              </a:solidFill>
            </a:endParaRPr>
          </a:p>
        </p:txBody>
      </p:sp>
      <p:sp>
        <p:nvSpPr>
          <p:cNvPr id="231" name="Google Shape;231;p29"/>
          <p:cNvSpPr txBox="1"/>
          <p:nvPr/>
        </p:nvSpPr>
        <p:spPr>
          <a:xfrm>
            <a:off x="6158075" y="1261775"/>
            <a:ext cx="28530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lt1"/>
                </a:solidFill>
              </a:rPr>
              <a:t>Accuracy: 80%</a:t>
            </a:r>
            <a:endParaRPr sz="1500">
              <a:solidFill>
                <a:schemeClr val="lt1"/>
              </a:solidFill>
            </a:endParaRPr>
          </a:p>
        </p:txBody>
      </p:sp>
      <p:grpSp>
        <p:nvGrpSpPr>
          <p:cNvPr id="232" name="Google Shape;232;p29"/>
          <p:cNvGrpSpPr/>
          <p:nvPr/>
        </p:nvGrpSpPr>
        <p:grpSpPr>
          <a:xfrm>
            <a:off x="23350" y="1960900"/>
            <a:ext cx="3000000" cy="2806750"/>
            <a:chOff x="23350" y="1960900"/>
            <a:chExt cx="3000000" cy="2806750"/>
          </a:xfrm>
        </p:grpSpPr>
        <p:pic>
          <p:nvPicPr>
            <p:cNvPr id="233" name="Google Shape;233;p29"/>
            <p:cNvPicPr preferRelativeResize="0"/>
            <p:nvPr/>
          </p:nvPicPr>
          <p:blipFill>
            <a:blip r:embed="rId4">
              <a:alphaModFix/>
            </a:blip>
            <a:stretch>
              <a:fillRect/>
            </a:stretch>
          </p:blipFill>
          <p:spPr>
            <a:xfrm>
              <a:off x="166275" y="1960900"/>
              <a:ext cx="2714150" cy="2167300"/>
            </a:xfrm>
            <a:prstGeom prst="rect">
              <a:avLst/>
            </a:prstGeom>
            <a:noFill/>
            <a:ln>
              <a:noFill/>
            </a:ln>
          </p:spPr>
        </p:pic>
        <p:sp>
          <p:nvSpPr>
            <p:cNvPr id="234" name="Google Shape;234;p29"/>
            <p:cNvSpPr txBox="1"/>
            <p:nvPr/>
          </p:nvSpPr>
          <p:spPr>
            <a:xfrm>
              <a:off x="23350" y="4218950"/>
              <a:ext cx="30000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100">
                  <a:solidFill>
                    <a:schemeClr val="lt1"/>
                  </a:solidFill>
                </a:rPr>
                <a:t>slightly more false negatives than false positives</a:t>
              </a:r>
              <a:endParaRPr b="1" sz="1100">
                <a:solidFill>
                  <a:schemeClr val="lt1"/>
                </a:solidFill>
              </a:endParaRPr>
            </a:p>
          </p:txBody>
        </p:sp>
      </p:grpSp>
      <p:grpSp>
        <p:nvGrpSpPr>
          <p:cNvPr id="235" name="Google Shape;235;p29"/>
          <p:cNvGrpSpPr/>
          <p:nvPr/>
        </p:nvGrpSpPr>
        <p:grpSpPr>
          <a:xfrm>
            <a:off x="3153600" y="1936244"/>
            <a:ext cx="3000000" cy="2907606"/>
            <a:chOff x="3153600" y="1860044"/>
            <a:chExt cx="3000000" cy="2907606"/>
          </a:xfrm>
        </p:grpSpPr>
        <p:pic>
          <p:nvPicPr>
            <p:cNvPr id="236" name="Google Shape;236;p29"/>
            <p:cNvPicPr preferRelativeResize="0"/>
            <p:nvPr/>
          </p:nvPicPr>
          <p:blipFill>
            <a:blip r:embed="rId5">
              <a:alphaModFix/>
            </a:blip>
            <a:stretch>
              <a:fillRect/>
            </a:stretch>
          </p:blipFill>
          <p:spPr>
            <a:xfrm>
              <a:off x="3189425" y="1860044"/>
              <a:ext cx="2714150" cy="2167306"/>
            </a:xfrm>
            <a:prstGeom prst="rect">
              <a:avLst/>
            </a:prstGeom>
            <a:noFill/>
            <a:ln>
              <a:noFill/>
            </a:ln>
          </p:spPr>
        </p:pic>
        <p:sp>
          <p:nvSpPr>
            <p:cNvPr id="237" name="Google Shape;237;p29"/>
            <p:cNvSpPr txBox="1"/>
            <p:nvPr/>
          </p:nvSpPr>
          <p:spPr>
            <a:xfrm>
              <a:off x="3153600" y="4218950"/>
              <a:ext cx="30000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100">
                  <a:solidFill>
                    <a:schemeClr val="lt1"/>
                  </a:solidFill>
                </a:rPr>
                <a:t>slightly more false positives than false </a:t>
              </a:r>
              <a:r>
                <a:rPr b="1" lang="en-GB" sz="1100">
                  <a:solidFill>
                    <a:schemeClr val="lt1"/>
                  </a:solidFill>
                </a:rPr>
                <a:t>negatives</a:t>
              </a:r>
              <a:endParaRPr b="1" sz="1100">
                <a:solidFill>
                  <a:schemeClr val="lt1"/>
                </a:solidFill>
              </a:endParaRPr>
            </a:p>
          </p:txBody>
        </p:sp>
      </p:grpSp>
      <p:grpSp>
        <p:nvGrpSpPr>
          <p:cNvPr id="238" name="Google Shape;238;p29"/>
          <p:cNvGrpSpPr/>
          <p:nvPr/>
        </p:nvGrpSpPr>
        <p:grpSpPr>
          <a:xfrm>
            <a:off x="6195925" y="1858925"/>
            <a:ext cx="3000000" cy="2908725"/>
            <a:chOff x="6195925" y="1860050"/>
            <a:chExt cx="3000000" cy="2908725"/>
          </a:xfrm>
        </p:grpSpPr>
        <p:pic>
          <p:nvPicPr>
            <p:cNvPr id="239" name="Google Shape;239;p29"/>
            <p:cNvPicPr preferRelativeResize="0"/>
            <p:nvPr/>
          </p:nvPicPr>
          <p:blipFill>
            <a:blip r:embed="rId6">
              <a:alphaModFix/>
            </a:blip>
            <a:stretch>
              <a:fillRect/>
            </a:stretch>
          </p:blipFill>
          <p:spPr>
            <a:xfrm>
              <a:off x="6212575" y="1860050"/>
              <a:ext cx="2636000" cy="2104899"/>
            </a:xfrm>
            <a:prstGeom prst="rect">
              <a:avLst/>
            </a:prstGeom>
            <a:noFill/>
            <a:ln>
              <a:noFill/>
            </a:ln>
          </p:spPr>
        </p:pic>
        <p:sp>
          <p:nvSpPr>
            <p:cNvPr id="240" name="Google Shape;240;p29"/>
            <p:cNvSpPr txBox="1"/>
            <p:nvPr/>
          </p:nvSpPr>
          <p:spPr>
            <a:xfrm>
              <a:off x="6195925" y="4220075"/>
              <a:ext cx="30000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100">
                  <a:solidFill>
                    <a:schemeClr val="lt1"/>
                  </a:solidFill>
                </a:rPr>
                <a:t>slightly more false positives than false negatives</a:t>
              </a:r>
              <a:endParaRPr b="1" sz="1100">
                <a:solidFill>
                  <a:schemeClr val="lt1"/>
                </a:solidFill>
              </a:endParaRPr>
            </a:p>
          </p:txBody>
        </p:sp>
      </p:grpSp>
      <p:grpSp>
        <p:nvGrpSpPr>
          <p:cNvPr id="241" name="Google Shape;241;p29"/>
          <p:cNvGrpSpPr/>
          <p:nvPr/>
        </p:nvGrpSpPr>
        <p:grpSpPr>
          <a:xfrm>
            <a:off x="7781125" y="0"/>
            <a:ext cx="1528350" cy="1362876"/>
            <a:chOff x="7781125" y="0"/>
            <a:chExt cx="1528350" cy="1362876"/>
          </a:xfrm>
        </p:grpSpPr>
        <p:pic>
          <p:nvPicPr>
            <p:cNvPr id="242" name="Google Shape;242;p29"/>
            <p:cNvPicPr preferRelativeResize="0"/>
            <p:nvPr/>
          </p:nvPicPr>
          <p:blipFill>
            <a:blip r:embed="rId7">
              <a:alphaModFix/>
            </a:blip>
            <a:stretch>
              <a:fillRect/>
            </a:stretch>
          </p:blipFill>
          <p:spPr>
            <a:xfrm>
              <a:off x="7781125" y="0"/>
              <a:ext cx="1362876" cy="1362876"/>
            </a:xfrm>
            <a:prstGeom prst="rect">
              <a:avLst/>
            </a:prstGeom>
            <a:noFill/>
            <a:ln>
              <a:noFill/>
            </a:ln>
          </p:spPr>
        </p:pic>
        <p:sp>
          <p:nvSpPr>
            <p:cNvPr id="243" name="Google Shape;243;p29"/>
            <p:cNvSpPr txBox="1"/>
            <p:nvPr/>
          </p:nvSpPr>
          <p:spPr>
            <a:xfrm>
              <a:off x="8083675" y="316000"/>
              <a:ext cx="122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800">
                  <a:solidFill>
                    <a:schemeClr val="lt1"/>
                  </a:solidFill>
                </a:rPr>
                <a:t>What now?</a:t>
              </a:r>
              <a:endParaRPr b="1" i="1" sz="1800">
                <a:solidFill>
                  <a:schemeClr val="lt1"/>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0"/>
          <p:cNvPicPr preferRelativeResize="0"/>
          <p:nvPr/>
        </p:nvPicPr>
        <p:blipFill>
          <a:blip r:embed="rId3">
            <a:alphaModFix/>
          </a:blip>
          <a:stretch>
            <a:fillRect/>
          </a:stretch>
        </p:blipFill>
        <p:spPr>
          <a:xfrm>
            <a:off x="-211475" y="-127750"/>
            <a:ext cx="9499799" cy="6311450"/>
          </a:xfrm>
          <a:prstGeom prst="rect">
            <a:avLst/>
          </a:prstGeom>
          <a:noFill/>
          <a:ln>
            <a:noFill/>
          </a:ln>
        </p:spPr>
      </p:pic>
      <p:pic>
        <p:nvPicPr>
          <p:cNvPr id="249" name="Google Shape;249;p30"/>
          <p:cNvPicPr preferRelativeResize="0"/>
          <p:nvPr/>
        </p:nvPicPr>
        <p:blipFill>
          <a:blip r:embed="rId4">
            <a:alphaModFix/>
          </a:blip>
          <a:stretch>
            <a:fillRect/>
          </a:stretch>
        </p:blipFill>
        <p:spPr>
          <a:xfrm>
            <a:off x="126650" y="1209050"/>
            <a:ext cx="3154851" cy="2825050"/>
          </a:xfrm>
          <a:prstGeom prst="rect">
            <a:avLst/>
          </a:prstGeom>
          <a:noFill/>
          <a:ln cap="flat" cmpd="sng" w="9525">
            <a:solidFill>
              <a:schemeClr val="dk1"/>
            </a:solidFill>
            <a:prstDash val="solid"/>
            <a:round/>
            <a:headEnd len="sm" w="sm" type="none"/>
            <a:tailEnd len="sm" w="sm" type="none"/>
          </a:ln>
        </p:spPr>
      </p:pic>
      <p:pic>
        <p:nvPicPr>
          <p:cNvPr id="250" name="Google Shape;250;p30"/>
          <p:cNvPicPr preferRelativeResize="0"/>
          <p:nvPr/>
        </p:nvPicPr>
        <p:blipFill>
          <a:blip r:embed="rId5">
            <a:alphaModFix/>
          </a:blip>
          <a:stretch>
            <a:fillRect/>
          </a:stretch>
        </p:blipFill>
        <p:spPr>
          <a:xfrm>
            <a:off x="2726825" y="1727700"/>
            <a:ext cx="3275875" cy="2554200"/>
          </a:xfrm>
          <a:prstGeom prst="rect">
            <a:avLst/>
          </a:prstGeom>
          <a:noFill/>
          <a:ln cap="flat" cmpd="sng" w="9525">
            <a:solidFill>
              <a:schemeClr val="dk1"/>
            </a:solidFill>
            <a:prstDash val="solid"/>
            <a:round/>
            <a:headEnd len="sm" w="sm" type="none"/>
            <a:tailEnd len="sm" w="sm" type="none"/>
          </a:ln>
        </p:spPr>
      </p:pic>
      <p:pic>
        <p:nvPicPr>
          <p:cNvPr id="251" name="Google Shape;251;p30"/>
          <p:cNvPicPr preferRelativeResize="0"/>
          <p:nvPr/>
        </p:nvPicPr>
        <p:blipFill>
          <a:blip r:embed="rId6">
            <a:alphaModFix/>
          </a:blip>
          <a:stretch>
            <a:fillRect/>
          </a:stretch>
        </p:blipFill>
        <p:spPr>
          <a:xfrm>
            <a:off x="5530525" y="2328525"/>
            <a:ext cx="3368476" cy="2601450"/>
          </a:xfrm>
          <a:prstGeom prst="rect">
            <a:avLst/>
          </a:prstGeom>
          <a:noFill/>
          <a:ln cap="flat" cmpd="sng" w="9525">
            <a:solidFill>
              <a:schemeClr val="dk1"/>
            </a:solidFill>
            <a:prstDash val="solid"/>
            <a:round/>
            <a:headEnd len="sm" w="sm" type="none"/>
            <a:tailEnd len="sm" w="sm" type="none"/>
          </a:ln>
        </p:spPr>
      </p:pic>
      <p:sp>
        <p:nvSpPr>
          <p:cNvPr id="252" name="Google Shape;252;p30"/>
          <p:cNvSpPr txBox="1"/>
          <p:nvPr/>
        </p:nvSpPr>
        <p:spPr>
          <a:xfrm>
            <a:off x="166275" y="140025"/>
            <a:ext cx="33975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100">
                <a:solidFill>
                  <a:schemeClr val="lt1"/>
                </a:solidFill>
              </a:rPr>
              <a:t>Feature Importances</a:t>
            </a:r>
            <a:endParaRPr b="1" sz="2100">
              <a:solidFill>
                <a:schemeClr val="lt1"/>
              </a:solidFill>
            </a:endParaRPr>
          </a:p>
          <a:p>
            <a:pPr indent="0" lvl="0" marL="0" rtl="0" algn="l">
              <a:spcBef>
                <a:spcPts val="0"/>
              </a:spcBef>
              <a:spcAft>
                <a:spcPts val="0"/>
              </a:spcAft>
              <a:buNone/>
            </a:pPr>
            <a:r>
              <a:t/>
            </a:r>
            <a:endParaRPr b="1" sz="2100">
              <a:solidFill>
                <a:schemeClr val="lt1"/>
              </a:solidFill>
            </a:endParaRPr>
          </a:p>
          <a:p>
            <a:pPr indent="0" lvl="0" marL="0" rtl="0" algn="l">
              <a:spcBef>
                <a:spcPts val="0"/>
              </a:spcBef>
              <a:spcAft>
                <a:spcPts val="0"/>
              </a:spcAft>
              <a:buNone/>
            </a:pPr>
            <a:r>
              <a:t/>
            </a:r>
            <a:endParaRPr b="1" sz="2100">
              <a:solidFill>
                <a:schemeClr val="lt1"/>
              </a:solidFill>
            </a:endParaRPr>
          </a:p>
        </p:txBody>
      </p:sp>
      <p:grpSp>
        <p:nvGrpSpPr>
          <p:cNvPr id="253" name="Google Shape;253;p30"/>
          <p:cNvGrpSpPr/>
          <p:nvPr/>
        </p:nvGrpSpPr>
        <p:grpSpPr>
          <a:xfrm>
            <a:off x="7781125" y="0"/>
            <a:ext cx="1528350" cy="1362876"/>
            <a:chOff x="7781125" y="0"/>
            <a:chExt cx="1528350" cy="1362876"/>
          </a:xfrm>
        </p:grpSpPr>
        <p:pic>
          <p:nvPicPr>
            <p:cNvPr id="254" name="Google Shape;254;p30"/>
            <p:cNvPicPr preferRelativeResize="0"/>
            <p:nvPr/>
          </p:nvPicPr>
          <p:blipFill>
            <a:blip r:embed="rId7">
              <a:alphaModFix/>
            </a:blip>
            <a:stretch>
              <a:fillRect/>
            </a:stretch>
          </p:blipFill>
          <p:spPr>
            <a:xfrm>
              <a:off x="7781125" y="0"/>
              <a:ext cx="1362876" cy="1362876"/>
            </a:xfrm>
            <a:prstGeom prst="rect">
              <a:avLst/>
            </a:prstGeom>
            <a:noFill/>
            <a:ln>
              <a:noFill/>
            </a:ln>
          </p:spPr>
        </p:pic>
        <p:sp>
          <p:nvSpPr>
            <p:cNvPr id="255" name="Google Shape;255;p30"/>
            <p:cNvSpPr txBox="1"/>
            <p:nvPr/>
          </p:nvSpPr>
          <p:spPr>
            <a:xfrm>
              <a:off x="8083675" y="316000"/>
              <a:ext cx="122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800">
                  <a:solidFill>
                    <a:schemeClr val="lt1"/>
                  </a:solidFill>
                </a:rPr>
                <a:t>What now?</a:t>
              </a:r>
              <a:endParaRPr b="1" i="1" sz="1800">
                <a:solidFill>
                  <a:schemeClr val="lt1"/>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p31"/>
          <p:cNvPicPr preferRelativeResize="0"/>
          <p:nvPr/>
        </p:nvPicPr>
        <p:blipFill>
          <a:blip r:embed="rId3">
            <a:alphaModFix/>
          </a:blip>
          <a:stretch>
            <a:fillRect/>
          </a:stretch>
        </p:blipFill>
        <p:spPr>
          <a:xfrm>
            <a:off x="-211475" y="-127750"/>
            <a:ext cx="9499799" cy="6311450"/>
          </a:xfrm>
          <a:prstGeom prst="rect">
            <a:avLst/>
          </a:prstGeom>
          <a:noFill/>
          <a:ln>
            <a:noFill/>
          </a:ln>
        </p:spPr>
      </p:pic>
      <p:sp>
        <p:nvSpPr>
          <p:cNvPr id="261" name="Google Shape;261;p31"/>
          <p:cNvSpPr txBox="1"/>
          <p:nvPr/>
        </p:nvSpPr>
        <p:spPr>
          <a:xfrm>
            <a:off x="166275" y="140025"/>
            <a:ext cx="33975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rPr>
              <a:t>Feature Importances</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p:txBody>
      </p:sp>
      <p:cxnSp>
        <p:nvCxnSpPr>
          <p:cNvPr id="262" name="Google Shape;262;p31"/>
          <p:cNvCxnSpPr/>
          <p:nvPr/>
        </p:nvCxnSpPr>
        <p:spPr>
          <a:xfrm flipH="1">
            <a:off x="3099875" y="723825"/>
            <a:ext cx="11400" cy="4146900"/>
          </a:xfrm>
          <a:prstGeom prst="straightConnector1">
            <a:avLst/>
          </a:prstGeom>
          <a:noFill/>
          <a:ln cap="flat" cmpd="sng" w="9525">
            <a:solidFill>
              <a:schemeClr val="lt1"/>
            </a:solidFill>
            <a:prstDash val="solid"/>
            <a:round/>
            <a:headEnd len="med" w="med" type="none"/>
            <a:tailEnd len="med" w="med" type="none"/>
          </a:ln>
        </p:spPr>
      </p:cxnSp>
      <p:cxnSp>
        <p:nvCxnSpPr>
          <p:cNvPr id="263" name="Google Shape;263;p31"/>
          <p:cNvCxnSpPr/>
          <p:nvPr/>
        </p:nvCxnSpPr>
        <p:spPr>
          <a:xfrm flipH="1">
            <a:off x="6117900" y="723825"/>
            <a:ext cx="11400" cy="4146900"/>
          </a:xfrm>
          <a:prstGeom prst="straightConnector1">
            <a:avLst/>
          </a:prstGeom>
          <a:noFill/>
          <a:ln cap="flat" cmpd="sng" w="9525">
            <a:solidFill>
              <a:schemeClr val="lt1"/>
            </a:solidFill>
            <a:prstDash val="solid"/>
            <a:round/>
            <a:headEnd len="med" w="med" type="none"/>
            <a:tailEnd len="med" w="med" type="none"/>
          </a:ln>
        </p:spPr>
      </p:cxnSp>
      <p:sp>
        <p:nvSpPr>
          <p:cNvPr id="264" name="Google Shape;264;p31"/>
          <p:cNvSpPr txBox="1"/>
          <p:nvPr/>
        </p:nvSpPr>
        <p:spPr>
          <a:xfrm>
            <a:off x="166275" y="765375"/>
            <a:ext cx="29667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500">
                <a:solidFill>
                  <a:schemeClr val="lt1"/>
                </a:solidFill>
              </a:rPr>
              <a:t>Random Forest</a:t>
            </a:r>
            <a:endParaRPr b="1" sz="1500">
              <a:solidFill>
                <a:schemeClr val="lt1"/>
              </a:solidFill>
            </a:endParaRPr>
          </a:p>
        </p:txBody>
      </p:sp>
      <p:sp>
        <p:nvSpPr>
          <p:cNvPr id="265" name="Google Shape;265;p31"/>
          <p:cNvSpPr txBox="1"/>
          <p:nvPr/>
        </p:nvSpPr>
        <p:spPr>
          <a:xfrm>
            <a:off x="3189425" y="783375"/>
            <a:ext cx="29667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lt1"/>
                </a:solidFill>
              </a:rPr>
              <a:t>Light GBM</a:t>
            </a:r>
            <a:endParaRPr b="1">
              <a:solidFill>
                <a:schemeClr val="lt1"/>
              </a:solidFill>
            </a:endParaRPr>
          </a:p>
        </p:txBody>
      </p:sp>
      <p:sp>
        <p:nvSpPr>
          <p:cNvPr id="266" name="Google Shape;266;p31"/>
          <p:cNvSpPr txBox="1"/>
          <p:nvPr/>
        </p:nvSpPr>
        <p:spPr>
          <a:xfrm>
            <a:off x="6212575" y="783375"/>
            <a:ext cx="29667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solidFill>
                  <a:schemeClr val="lt1"/>
                </a:solidFill>
              </a:rPr>
              <a:t>XGBoost</a:t>
            </a:r>
            <a:endParaRPr b="1">
              <a:solidFill>
                <a:schemeClr val="lt1"/>
              </a:solidFill>
            </a:endParaRPr>
          </a:p>
        </p:txBody>
      </p:sp>
      <p:sp>
        <p:nvSpPr>
          <p:cNvPr id="267" name="Google Shape;267;p31"/>
          <p:cNvSpPr txBox="1"/>
          <p:nvPr/>
        </p:nvSpPr>
        <p:spPr>
          <a:xfrm>
            <a:off x="6377700" y="1332400"/>
            <a:ext cx="2241000" cy="2382600"/>
          </a:xfrm>
          <a:prstGeom prst="rect">
            <a:avLst/>
          </a:prstGeom>
          <a:solidFill>
            <a:schemeClr val="lt1"/>
          </a:solid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FF9900"/>
              </a:buClr>
              <a:buSzPts val="1400"/>
              <a:buChar char="-"/>
            </a:pPr>
            <a:r>
              <a:rPr b="1" lang="en-GB">
                <a:solidFill>
                  <a:srgbClr val="FF9900"/>
                </a:solidFill>
              </a:rPr>
              <a:t>CryoSleep</a:t>
            </a:r>
            <a:endParaRPr b="1">
              <a:solidFill>
                <a:srgbClr val="FF9900"/>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HomePlanet: Earth</a:t>
            </a:r>
            <a:endParaRPr>
              <a:solidFill>
                <a:schemeClr val="dk1"/>
              </a:solidFill>
            </a:endParaRPr>
          </a:p>
          <a:p>
            <a:pPr indent="-317500" lvl="0" marL="457200" rtl="0" algn="l">
              <a:lnSpc>
                <a:spcPct val="115000"/>
              </a:lnSpc>
              <a:spcBef>
                <a:spcPts val="0"/>
              </a:spcBef>
              <a:spcAft>
                <a:spcPts val="0"/>
              </a:spcAft>
              <a:buClr>
                <a:srgbClr val="FF0000"/>
              </a:buClr>
              <a:buSzPts val="1400"/>
              <a:buChar char="-"/>
            </a:pPr>
            <a:r>
              <a:rPr b="1" lang="en-GB">
                <a:solidFill>
                  <a:srgbClr val="FF0000"/>
                </a:solidFill>
              </a:rPr>
              <a:t>TotalSpent</a:t>
            </a:r>
            <a:endParaRPr b="1">
              <a:solidFill>
                <a:srgbClr val="FF0000"/>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HomePlanet: Europa</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Deck: 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ShoppingMall</a:t>
            </a:r>
            <a:endParaRPr>
              <a:solidFill>
                <a:schemeClr val="dk1"/>
              </a:solidFill>
            </a:endParaRPr>
          </a:p>
          <a:p>
            <a:pPr indent="-317500" lvl="0" marL="457200" rtl="0" algn="l">
              <a:lnSpc>
                <a:spcPct val="115000"/>
              </a:lnSpc>
              <a:spcBef>
                <a:spcPts val="0"/>
              </a:spcBef>
              <a:spcAft>
                <a:spcPts val="0"/>
              </a:spcAft>
              <a:buClr>
                <a:srgbClr val="9900FF"/>
              </a:buClr>
              <a:buSzPts val="1400"/>
              <a:buChar char="-"/>
            </a:pPr>
            <a:r>
              <a:rPr b="1" lang="en-GB">
                <a:solidFill>
                  <a:srgbClr val="9900FF"/>
                </a:solidFill>
              </a:rPr>
              <a:t>VRDeck</a:t>
            </a:r>
            <a:endParaRPr b="1">
              <a:solidFill>
                <a:srgbClr val="9900FF"/>
              </a:solidFill>
            </a:endParaRPr>
          </a:p>
          <a:p>
            <a:pPr indent="-317500" lvl="0" marL="457200" rtl="0" algn="l">
              <a:lnSpc>
                <a:spcPct val="115000"/>
              </a:lnSpc>
              <a:spcBef>
                <a:spcPts val="0"/>
              </a:spcBef>
              <a:spcAft>
                <a:spcPts val="0"/>
              </a:spcAft>
              <a:buClr>
                <a:srgbClr val="FF0000"/>
              </a:buClr>
              <a:buSzPts val="1400"/>
              <a:buChar char="-"/>
            </a:pPr>
            <a:r>
              <a:rPr b="1" lang="en-GB">
                <a:solidFill>
                  <a:srgbClr val="FF0000"/>
                </a:solidFill>
              </a:rPr>
              <a:t>Spa</a:t>
            </a:r>
            <a:endParaRPr b="1" sz="1700">
              <a:solidFill>
                <a:srgbClr val="FF0000"/>
              </a:solidFill>
            </a:endParaRPr>
          </a:p>
        </p:txBody>
      </p:sp>
      <p:sp>
        <p:nvSpPr>
          <p:cNvPr id="268" name="Google Shape;268;p31"/>
          <p:cNvSpPr txBox="1"/>
          <p:nvPr/>
        </p:nvSpPr>
        <p:spPr>
          <a:xfrm>
            <a:off x="3290050" y="1332400"/>
            <a:ext cx="1968300" cy="1639200"/>
          </a:xfrm>
          <a:prstGeom prst="rect">
            <a:avLst/>
          </a:prstGeom>
          <a:solidFill>
            <a:schemeClr val="lt1"/>
          </a:solid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FF0000"/>
              </a:buClr>
              <a:buSzPts val="1400"/>
              <a:buChar char="-"/>
            </a:pPr>
            <a:r>
              <a:rPr b="1" lang="en-GB">
                <a:solidFill>
                  <a:srgbClr val="FF0000"/>
                </a:solidFill>
              </a:rPr>
              <a:t>Spa</a:t>
            </a:r>
            <a:endParaRPr b="1">
              <a:solidFill>
                <a:srgbClr val="FF0000"/>
              </a:solidFill>
            </a:endParaRPr>
          </a:p>
          <a:p>
            <a:pPr indent="-317500" lvl="0" marL="457200" rtl="0" algn="l">
              <a:lnSpc>
                <a:spcPct val="115000"/>
              </a:lnSpc>
              <a:spcBef>
                <a:spcPts val="0"/>
              </a:spcBef>
              <a:spcAft>
                <a:spcPts val="0"/>
              </a:spcAft>
              <a:buClr>
                <a:srgbClr val="9900FF"/>
              </a:buClr>
              <a:buSzPts val="1400"/>
              <a:buChar char="-"/>
            </a:pPr>
            <a:r>
              <a:rPr b="1" lang="en-GB">
                <a:solidFill>
                  <a:srgbClr val="9900FF"/>
                </a:solidFill>
              </a:rPr>
              <a:t>VRDeck</a:t>
            </a:r>
            <a:endParaRPr b="1">
              <a:solidFill>
                <a:srgbClr val="9900FF"/>
              </a:solidFill>
            </a:endParaRPr>
          </a:p>
          <a:p>
            <a:pPr indent="-317500" lvl="0" marL="457200" rtl="0" algn="l">
              <a:lnSpc>
                <a:spcPct val="115000"/>
              </a:lnSpc>
              <a:spcBef>
                <a:spcPts val="0"/>
              </a:spcBef>
              <a:spcAft>
                <a:spcPts val="0"/>
              </a:spcAft>
              <a:buClr>
                <a:srgbClr val="FF0000"/>
              </a:buClr>
              <a:buSzPts val="1400"/>
              <a:buChar char="-"/>
            </a:pPr>
            <a:r>
              <a:rPr b="1" lang="en-GB">
                <a:solidFill>
                  <a:srgbClr val="FF0000"/>
                </a:solidFill>
              </a:rPr>
              <a:t>TotalSpent</a:t>
            </a:r>
            <a:endParaRPr b="1">
              <a:solidFill>
                <a:srgbClr val="FF0000"/>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FoodCourt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Age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ShoppingMall</a:t>
            </a:r>
            <a:endParaRPr sz="1700"/>
          </a:p>
        </p:txBody>
      </p:sp>
      <p:sp>
        <p:nvSpPr>
          <p:cNvPr id="269" name="Google Shape;269;p31"/>
          <p:cNvSpPr txBox="1"/>
          <p:nvPr/>
        </p:nvSpPr>
        <p:spPr>
          <a:xfrm>
            <a:off x="225250" y="1332400"/>
            <a:ext cx="1795500" cy="1391400"/>
          </a:xfrm>
          <a:prstGeom prst="rect">
            <a:avLst/>
          </a:prstGeom>
          <a:solidFill>
            <a:schemeClr val="lt1"/>
          </a:solid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FF0000"/>
              </a:buClr>
              <a:buSzPts val="1400"/>
              <a:buChar char="-"/>
            </a:pPr>
            <a:r>
              <a:rPr b="1" lang="en-GB">
                <a:solidFill>
                  <a:srgbClr val="FF0000"/>
                </a:solidFill>
              </a:rPr>
              <a:t>TotalSpent</a:t>
            </a:r>
            <a:endParaRPr b="1">
              <a:solidFill>
                <a:srgbClr val="FF0000"/>
              </a:solidFill>
            </a:endParaRPr>
          </a:p>
          <a:p>
            <a:pPr indent="-317500" lvl="0" marL="457200" rtl="0" algn="l">
              <a:lnSpc>
                <a:spcPct val="115000"/>
              </a:lnSpc>
              <a:spcBef>
                <a:spcPts val="0"/>
              </a:spcBef>
              <a:spcAft>
                <a:spcPts val="0"/>
              </a:spcAft>
              <a:buClr>
                <a:srgbClr val="FF0000"/>
              </a:buClr>
              <a:buSzPts val="1400"/>
              <a:buChar char="-"/>
            </a:pPr>
            <a:r>
              <a:rPr b="1" lang="en-GB">
                <a:solidFill>
                  <a:srgbClr val="FF0000"/>
                </a:solidFill>
              </a:rPr>
              <a:t>Spa</a:t>
            </a:r>
            <a:endParaRPr b="1">
              <a:solidFill>
                <a:srgbClr val="FF0000"/>
              </a:solidFill>
            </a:endParaRPr>
          </a:p>
          <a:p>
            <a:pPr indent="-317500" lvl="0" marL="457200" rtl="0" algn="l">
              <a:lnSpc>
                <a:spcPct val="115000"/>
              </a:lnSpc>
              <a:spcBef>
                <a:spcPts val="0"/>
              </a:spcBef>
              <a:spcAft>
                <a:spcPts val="0"/>
              </a:spcAft>
              <a:buClr>
                <a:srgbClr val="FF9900"/>
              </a:buClr>
              <a:buSzPts val="1400"/>
              <a:buChar char="-"/>
            </a:pPr>
            <a:r>
              <a:rPr b="1" lang="en-GB">
                <a:solidFill>
                  <a:srgbClr val="FF9900"/>
                </a:solidFill>
              </a:rPr>
              <a:t>CryoSleep</a:t>
            </a:r>
            <a:endParaRPr b="1">
              <a:solidFill>
                <a:srgbClr val="FF9900"/>
              </a:solidFill>
            </a:endParaRPr>
          </a:p>
          <a:p>
            <a:pPr indent="-317500" lvl="0" marL="457200" rtl="0" algn="l">
              <a:lnSpc>
                <a:spcPct val="115000"/>
              </a:lnSpc>
              <a:spcBef>
                <a:spcPts val="0"/>
              </a:spcBef>
              <a:spcAft>
                <a:spcPts val="0"/>
              </a:spcAft>
              <a:buClr>
                <a:srgbClr val="9900FF"/>
              </a:buClr>
              <a:buSzPts val="1400"/>
              <a:buChar char="-"/>
            </a:pPr>
            <a:r>
              <a:rPr b="1" lang="en-GB">
                <a:solidFill>
                  <a:srgbClr val="9900FF"/>
                </a:solidFill>
              </a:rPr>
              <a:t>VRDeck</a:t>
            </a:r>
            <a:endParaRPr b="1">
              <a:solidFill>
                <a:srgbClr val="9900FF"/>
              </a:solidFill>
            </a:endParaRPr>
          </a:p>
          <a:p>
            <a:pPr indent="-317500" lvl="0" marL="457200" rtl="0" algn="l">
              <a:lnSpc>
                <a:spcPct val="115000"/>
              </a:lnSpc>
              <a:spcBef>
                <a:spcPts val="0"/>
              </a:spcBef>
              <a:spcAft>
                <a:spcPts val="0"/>
              </a:spcAft>
              <a:buClr>
                <a:schemeClr val="dk1"/>
              </a:buClr>
              <a:buSzPts val="1400"/>
              <a:buChar char="-"/>
            </a:pPr>
            <a:r>
              <a:rPr lang="en-GB">
                <a:solidFill>
                  <a:schemeClr val="dk1"/>
                </a:solidFill>
              </a:rPr>
              <a:t>RoomService</a:t>
            </a:r>
            <a:endParaRPr>
              <a:solidFill>
                <a:schemeClr val="dk1"/>
              </a:solidFill>
            </a:endParaRPr>
          </a:p>
        </p:txBody>
      </p:sp>
      <p:grpSp>
        <p:nvGrpSpPr>
          <p:cNvPr id="270" name="Google Shape;270;p31"/>
          <p:cNvGrpSpPr/>
          <p:nvPr/>
        </p:nvGrpSpPr>
        <p:grpSpPr>
          <a:xfrm>
            <a:off x="7781125" y="0"/>
            <a:ext cx="1528350" cy="1362876"/>
            <a:chOff x="7781125" y="0"/>
            <a:chExt cx="1528350" cy="1362876"/>
          </a:xfrm>
        </p:grpSpPr>
        <p:pic>
          <p:nvPicPr>
            <p:cNvPr id="271" name="Google Shape;271;p31"/>
            <p:cNvPicPr preferRelativeResize="0"/>
            <p:nvPr/>
          </p:nvPicPr>
          <p:blipFill>
            <a:blip r:embed="rId4">
              <a:alphaModFix/>
            </a:blip>
            <a:stretch>
              <a:fillRect/>
            </a:stretch>
          </p:blipFill>
          <p:spPr>
            <a:xfrm>
              <a:off x="7781125" y="0"/>
              <a:ext cx="1362876" cy="1362876"/>
            </a:xfrm>
            <a:prstGeom prst="rect">
              <a:avLst/>
            </a:prstGeom>
            <a:noFill/>
            <a:ln>
              <a:noFill/>
            </a:ln>
          </p:spPr>
        </p:pic>
        <p:sp>
          <p:nvSpPr>
            <p:cNvPr id="272" name="Google Shape;272;p31"/>
            <p:cNvSpPr txBox="1"/>
            <p:nvPr/>
          </p:nvSpPr>
          <p:spPr>
            <a:xfrm>
              <a:off x="8083675" y="316000"/>
              <a:ext cx="122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800">
                  <a:solidFill>
                    <a:schemeClr val="lt1"/>
                  </a:solidFill>
                </a:rPr>
                <a:t>What now?</a:t>
              </a:r>
              <a:endParaRPr b="1" i="1" sz="1800">
                <a:solidFill>
                  <a:schemeClr val="lt1"/>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0" name="Shape 60"/>
        <p:cNvGrpSpPr/>
        <p:nvPr/>
      </p:nvGrpSpPr>
      <p:grpSpPr>
        <a:xfrm>
          <a:off x="0" y="0"/>
          <a:ext cx="0" cy="0"/>
          <a:chOff x="0" y="0"/>
          <a:chExt cx="0" cy="0"/>
        </a:xfrm>
      </p:grpSpPr>
      <p:grpSp>
        <p:nvGrpSpPr>
          <p:cNvPr id="61" name="Google Shape;61;p14"/>
          <p:cNvGrpSpPr/>
          <p:nvPr/>
        </p:nvGrpSpPr>
        <p:grpSpPr>
          <a:xfrm>
            <a:off x="2180775" y="483903"/>
            <a:ext cx="5043950" cy="1189897"/>
            <a:chOff x="1777375" y="483903"/>
            <a:chExt cx="5043950" cy="1189897"/>
          </a:xfrm>
        </p:grpSpPr>
        <p:sp>
          <p:nvSpPr>
            <p:cNvPr id="62" name="Google Shape;62;p14"/>
            <p:cNvSpPr txBox="1"/>
            <p:nvPr/>
          </p:nvSpPr>
          <p:spPr>
            <a:xfrm>
              <a:off x="3423825" y="591100"/>
              <a:ext cx="3397500" cy="1082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AutoNum type="arabicPeriod"/>
              </a:pPr>
              <a:r>
                <a:rPr b="1" i="1" lang="en-GB" sz="1800">
                  <a:solidFill>
                    <a:schemeClr val="lt1"/>
                  </a:solidFill>
                </a:rPr>
                <a:t>What?</a:t>
              </a:r>
              <a:endParaRPr b="1" i="1" sz="1800">
                <a:solidFill>
                  <a:schemeClr val="lt1"/>
                </a:solidFill>
              </a:endParaRPr>
            </a:p>
            <a:p>
              <a:pPr indent="0" lvl="0" marL="0" rtl="0" algn="l">
                <a:spcBef>
                  <a:spcPts val="0"/>
                </a:spcBef>
                <a:spcAft>
                  <a:spcPts val="0"/>
                </a:spcAft>
                <a:buNone/>
              </a:pPr>
              <a:r>
                <a:rPr lang="en-GB" sz="1300">
                  <a:solidFill>
                    <a:schemeClr val="lt1"/>
                  </a:solidFill>
                </a:rPr>
                <a:t>What was this project about?</a:t>
              </a:r>
              <a:endParaRPr sz="1300">
                <a:solidFill>
                  <a:schemeClr val="lt1"/>
                </a:solidFill>
              </a:endParaRPr>
            </a:p>
            <a:p>
              <a:pPr indent="0" lvl="0" marL="0" rtl="0" algn="l">
                <a:spcBef>
                  <a:spcPts val="0"/>
                </a:spcBef>
                <a:spcAft>
                  <a:spcPts val="0"/>
                </a:spcAft>
                <a:buNone/>
              </a:pPr>
              <a:r>
                <a:rPr lang="en-GB" sz="1300">
                  <a:solidFill>
                    <a:schemeClr val="lt1"/>
                  </a:solidFill>
                </a:rPr>
                <a:t>What was the business task?</a:t>
              </a:r>
              <a:endParaRPr sz="1300">
                <a:solidFill>
                  <a:schemeClr val="lt1"/>
                </a:solidFill>
              </a:endParaRPr>
            </a:p>
            <a:p>
              <a:pPr indent="0" lvl="0" marL="0" rtl="0" algn="l">
                <a:spcBef>
                  <a:spcPts val="0"/>
                </a:spcBef>
                <a:spcAft>
                  <a:spcPts val="0"/>
                </a:spcAft>
                <a:buNone/>
              </a:pPr>
              <a:r>
                <a:rPr lang="en-GB" sz="1300">
                  <a:solidFill>
                    <a:schemeClr val="lt1"/>
                  </a:solidFill>
                </a:rPr>
                <a:t>What was the technical task?</a:t>
              </a:r>
              <a:endParaRPr sz="1300">
                <a:solidFill>
                  <a:schemeClr val="lt1"/>
                </a:solidFill>
              </a:endParaRPr>
            </a:p>
            <a:p>
              <a:pPr indent="0" lvl="0" marL="0" rtl="0" algn="l">
                <a:spcBef>
                  <a:spcPts val="0"/>
                </a:spcBef>
                <a:spcAft>
                  <a:spcPts val="0"/>
                </a:spcAft>
                <a:buNone/>
              </a:pPr>
              <a:r>
                <a:t/>
              </a:r>
              <a:endParaRPr b="1" sz="1800">
                <a:solidFill>
                  <a:schemeClr val="lt1"/>
                </a:solidFill>
              </a:endParaRPr>
            </a:p>
          </p:txBody>
        </p:sp>
        <p:pic>
          <p:nvPicPr>
            <p:cNvPr id="63" name="Google Shape;63;p14"/>
            <p:cNvPicPr preferRelativeResize="0"/>
            <p:nvPr/>
          </p:nvPicPr>
          <p:blipFill>
            <a:blip r:embed="rId3">
              <a:alphaModFix/>
            </a:blip>
            <a:stretch>
              <a:fillRect/>
            </a:stretch>
          </p:blipFill>
          <p:spPr>
            <a:xfrm>
              <a:off x="1777375" y="483903"/>
              <a:ext cx="1443600" cy="1082700"/>
            </a:xfrm>
            <a:prstGeom prst="rect">
              <a:avLst/>
            </a:prstGeom>
            <a:noFill/>
            <a:ln>
              <a:noFill/>
            </a:ln>
          </p:spPr>
        </p:pic>
      </p:grpSp>
      <p:grpSp>
        <p:nvGrpSpPr>
          <p:cNvPr id="64" name="Google Shape;64;p14"/>
          <p:cNvGrpSpPr/>
          <p:nvPr/>
        </p:nvGrpSpPr>
        <p:grpSpPr>
          <a:xfrm>
            <a:off x="793775" y="1908924"/>
            <a:ext cx="5259950" cy="1359025"/>
            <a:chOff x="793775" y="1908924"/>
            <a:chExt cx="5259950" cy="1359025"/>
          </a:xfrm>
        </p:grpSpPr>
        <p:sp>
          <p:nvSpPr>
            <p:cNvPr id="65" name="Google Shape;65;p14"/>
            <p:cNvSpPr txBox="1"/>
            <p:nvPr/>
          </p:nvSpPr>
          <p:spPr>
            <a:xfrm>
              <a:off x="2656225" y="2047075"/>
              <a:ext cx="3397500" cy="10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sz="1800">
                  <a:solidFill>
                    <a:schemeClr val="lt1"/>
                  </a:solidFill>
                </a:rPr>
                <a:t>2.   So </a:t>
              </a:r>
              <a:r>
                <a:rPr b="1" i="1" lang="en-GB" sz="1800">
                  <a:solidFill>
                    <a:schemeClr val="lt1"/>
                  </a:solidFill>
                </a:rPr>
                <a:t>What?</a:t>
              </a:r>
              <a:endParaRPr b="1" i="1" sz="1800">
                <a:solidFill>
                  <a:schemeClr val="lt1"/>
                </a:solidFill>
              </a:endParaRPr>
            </a:p>
            <a:p>
              <a:pPr indent="0" lvl="0" marL="0" rtl="0" algn="l">
                <a:spcBef>
                  <a:spcPts val="0"/>
                </a:spcBef>
                <a:spcAft>
                  <a:spcPts val="0"/>
                </a:spcAft>
                <a:buNone/>
              </a:pPr>
              <a:r>
                <a:rPr lang="en-GB" sz="1300">
                  <a:solidFill>
                    <a:schemeClr val="lt1"/>
                  </a:solidFill>
                </a:rPr>
                <a:t>What I did with the dataset</a:t>
              </a:r>
              <a:endParaRPr sz="1300">
                <a:solidFill>
                  <a:schemeClr val="lt1"/>
                </a:solidFill>
              </a:endParaRPr>
            </a:p>
            <a:p>
              <a:pPr indent="0" lvl="0" marL="0" rtl="0" algn="l">
                <a:spcBef>
                  <a:spcPts val="0"/>
                </a:spcBef>
                <a:spcAft>
                  <a:spcPts val="0"/>
                </a:spcAft>
                <a:buNone/>
              </a:pPr>
              <a:r>
                <a:rPr lang="en-GB" sz="1300">
                  <a:solidFill>
                    <a:schemeClr val="lt1"/>
                  </a:solidFill>
                </a:rPr>
                <a:t>Key info from EDA</a:t>
              </a:r>
              <a:endParaRPr sz="1300">
                <a:solidFill>
                  <a:schemeClr val="lt1"/>
                </a:solidFill>
              </a:endParaRPr>
            </a:p>
            <a:p>
              <a:pPr indent="0" lvl="0" marL="0" rtl="0" algn="l">
                <a:spcBef>
                  <a:spcPts val="0"/>
                </a:spcBef>
                <a:spcAft>
                  <a:spcPts val="0"/>
                </a:spcAft>
                <a:buNone/>
              </a:pPr>
              <a:r>
                <a:rPr lang="en-GB" sz="1300">
                  <a:solidFill>
                    <a:schemeClr val="lt1"/>
                  </a:solidFill>
                </a:rPr>
                <a:t>Modelling process</a:t>
              </a:r>
              <a:endParaRPr sz="1300">
                <a:solidFill>
                  <a:schemeClr val="lt1"/>
                </a:solidFill>
              </a:endParaRPr>
            </a:p>
          </p:txBody>
        </p:sp>
        <p:pic>
          <p:nvPicPr>
            <p:cNvPr id="66" name="Google Shape;66;p14"/>
            <p:cNvPicPr preferRelativeResize="0"/>
            <p:nvPr/>
          </p:nvPicPr>
          <p:blipFill>
            <a:blip r:embed="rId4">
              <a:alphaModFix/>
            </a:blip>
            <a:stretch>
              <a:fillRect/>
            </a:stretch>
          </p:blipFill>
          <p:spPr>
            <a:xfrm>
              <a:off x="793775" y="1908924"/>
              <a:ext cx="1812025" cy="1359025"/>
            </a:xfrm>
            <a:prstGeom prst="rect">
              <a:avLst/>
            </a:prstGeom>
            <a:noFill/>
            <a:ln>
              <a:noFill/>
            </a:ln>
          </p:spPr>
        </p:pic>
      </p:grpSp>
      <p:grpSp>
        <p:nvGrpSpPr>
          <p:cNvPr id="67" name="Google Shape;67;p14"/>
          <p:cNvGrpSpPr/>
          <p:nvPr/>
        </p:nvGrpSpPr>
        <p:grpSpPr>
          <a:xfrm>
            <a:off x="1841400" y="3503075"/>
            <a:ext cx="5081875" cy="1449276"/>
            <a:chOff x="1841400" y="3503075"/>
            <a:chExt cx="5081875" cy="1449276"/>
          </a:xfrm>
        </p:grpSpPr>
        <p:sp>
          <p:nvSpPr>
            <p:cNvPr id="68" name="Google Shape;68;p14"/>
            <p:cNvSpPr txBox="1"/>
            <p:nvPr/>
          </p:nvSpPr>
          <p:spPr>
            <a:xfrm>
              <a:off x="3525775" y="3729175"/>
              <a:ext cx="3397500" cy="86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sz="1800">
                  <a:solidFill>
                    <a:schemeClr val="lt1"/>
                  </a:solidFill>
                </a:rPr>
                <a:t>3.   </a:t>
              </a:r>
              <a:r>
                <a:rPr b="1" i="1" lang="en-GB" sz="1800">
                  <a:solidFill>
                    <a:schemeClr val="lt1"/>
                  </a:solidFill>
                </a:rPr>
                <a:t>What now?</a:t>
              </a:r>
              <a:endParaRPr b="1" i="1" sz="1800">
                <a:solidFill>
                  <a:schemeClr val="lt1"/>
                </a:solidFill>
              </a:endParaRPr>
            </a:p>
            <a:p>
              <a:pPr indent="0" lvl="0" marL="0" rtl="0" algn="l">
                <a:spcBef>
                  <a:spcPts val="0"/>
                </a:spcBef>
                <a:spcAft>
                  <a:spcPts val="0"/>
                </a:spcAft>
                <a:buNone/>
              </a:pPr>
              <a:r>
                <a:rPr lang="en-GB" sz="1300">
                  <a:solidFill>
                    <a:schemeClr val="lt1"/>
                  </a:solidFill>
                </a:rPr>
                <a:t>Addressing the technical task</a:t>
              </a:r>
              <a:endParaRPr sz="1300">
                <a:solidFill>
                  <a:schemeClr val="lt1"/>
                </a:solidFill>
              </a:endParaRPr>
            </a:p>
            <a:p>
              <a:pPr indent="0" lvl="0" marL="0" rtl="0" algn="l">
                <a:spcBef>
                  <a:spcPts val="0"/>
                </a:spcBef>
                <a:spcAft>
                  <a:spcPts val="0"/>
                </a:spcAft>
                <a:buNone/>
              </a:pPr>
              <a:r>
                <a:rPr lang="en-GB" sz="1300">
                  <a:solidFill>
                    <a:schemeClr val="lt1"/>
                  </a:solidFill>
                </a:rPr>
                <a:t>Addressing the business task</a:t>
              </a:r>
              <a:endParaRPr sz="1300">
                <a:solidFill>
                  <a:schemeClr val="lt1"/>
                </a:solidFill>
              </a:endParaRPr>
            </a:p>
          </p:txBody>
        </p:sp>
        <p:pic>
          <p:nvPicPr>
            <p:cNvPr id="69" name="Google Shape;69;p14"/>
            <p:cNvPicPr preferRelativeResize="0"/>
            <p:nvPr/>
          </p:nvPicPr>
          <p:blipFill>
            <a:blip r:embed="rId5">
              <a:alphaModFix/>
            </a:blip>
            <a:stretch>
              <a:fillRect/>
            </a:stretch>
          </p:blipFill>
          <p:spPr>
            <a:xfrm>
              <a:off x="1841400" y="3503075"/>
              <a:ext cx="1449276" cy="1449276"/>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1000"/>
                                        <p:tgtEl>
                                          <p:spTgt spid="6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1000"/>
                                        <p:tgtEl>
                                          <p:spTgt spid="6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1000"/>
                                        <p:tgtEl>
                                          <p:spTgt spid="6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2"/>
          <p:cNvPicPr preferRelativeResize="0"/>
          <p:nvPr/>
        </p:nvPicPr>
        <p:blipFill>
          <a:blip r:embed="rId3">
            <a:alphaModFix/>
          </a:blip>
          <a:stretch>
            <a:fillRect/>
          </a:stretch>
        </p:blipFill>
        <p:spPr>
          <a:xfrm>
            <a:off x="-211475" y="-127750"/>
            <a:ext cx="9499799" cy="6311450"/>
          </a:xfrm>
          <a:prstGeom prst="rect">
            <a:avLst/>
          </a:prstGeom>
          <a:noFill/>
          <a:ln>
            <a:noFill/>
          </a:ln>
        </p:spPr>
      </p:pic>
      <p:sp>
        <p:nvSpPr>
          <p:cNvPr id="278" name="Google Shape;278;p32"/>
          <p:cNvSpPr txBox="1"/>
          <p:nvPr/>
        </p:nvSpPr>
        <p:spPr>
          <a:xfrm>
            <a:off x="166275" y="140025"/>
            <a:ext cx="33975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lt1"/>
                </a:solidFill>
              </a:rPr>
              <a:t>Safe in the Spa</a:t>
            </a:r>
            <a:endParaRPr b="1" sz="2000">
              <a:solidFill>
                <a:schemeClr val="lt1"/>
              </a:solidFill>
            </a:endParaRPr>
          </a:p>
          <a:p>
            <a:pPr indent="0" lvl="0" marL="0" rtl="0" algn="l">
              <a:spcBef>
                <a:spcPts val="0"/>
              </a:spcBef>
              <a:spcAft>
                <a:spcPts val="0"/>
              </a:spcAft>
              <a:buNone/>
            </a:pPr>
            <a:r>
              <a:t/>
            </a:r>
            <a:endParaRPr b="1" sz="2000">
              <a:solidFill>
                <a:schemeClr val="lt1"/>
              </a:solidFill>
            </a:endParaRPr>
          </a:p>
          <a:p>
            <a:pPr indent="0" lvl="0" marL="0" rtl="0" algn="l">
              <a:spcBef>
                <a:spcPts val="0"/>
              </a:spcBef>
              <a:spcAft>
                <a:spcPts val="0"/>
              </a:spcAft>
              <a:buNone/>
            </a:pPr>
            <a:r>
              <a:t/>
            </a:r>
            <a:endParaRPr b="1" sz="2000">
              <a:solidFill>
                <a:schemeClr val="lt1"/>
              </a:solidFill>
            </a:endParaRPr>
          </a:p>
        </p:txBody>
      </p:sp>
      <p:pic>
        <p:nvPicPr>
          <p:cNvPr id="279" name="Google Shape;279;p32"/>
          <p:cNvPicPr preferRelativeResize="0"/>
          <p:nvPr/>
        </p:nvPicPr>
        <p:blipFill rotWithShape="1">
          <a:blip r:embed="rId4">
            <a:alphaModFix/>
          </a:blip>
          <a:srcRect b="0" l="0" r="0" t="1739"/>
          <a:stretch/>
        </p:blipFill>
        <p:spPr>
          <a:xfrm>
            <a:off x="354125" y="1332600"/>
            <a:ext cx="3762676" cy="2841350"/>
          </a:xfrm>
          <a:prstGeom prst="rect">
            <a:avLst/>
          </a:prstGeom>
          <a:noFill/>
          <a:ln>
            <a:noFill/>
          </a:ln>
        </p:spPr>
      </p:pic>
      <p:sp>
        <p:nvSpPr>
          <p:cNvPr id="280" name="Google Shape;280;p32"/>
          <p:cNvSpPr txBox="1"/>
          <p:nvPr/>
        </p:nvSpPr>
        <p:spPr>
          <a:xfrm>
            <a:off x="4816700" y="1714450"/>
            <a:ext cx="33975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rPr>
              <a:t>Large decrease in proportion of those transported off the ship for spa users</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p:txBody>
      </p:sp>
      <p:grpSp>
        <p:nvGrpSpPr>
          <p:cNvPr id="281" name="Google Shape;281;p32"/>
          <p:cNvGrpSpPr/>
          <p:nvPr/>
        </p:nvGrpSpPr>
        <p:grpSpPr>
          <a:xfrm>
            <a:off x="7781125" y="0"/>
            <a:ext cx="1528350" cy="1362876"/>
            <a:chOff x="7781125" y="0"/>
            <a:chExt cx="1528350" cy="1362876"/>
          </a:xfrm>
        </p:grpSpPr>
        <p:pic>
          <p:nvPicPr>
            <p:cNvPr id="282" name="Google Shape;282;p32"/>
            <p:cNvPicPr preferRelativeResize="0"/>
            <p:nvPr/>
          </p:nvPicPr>
          <p:blipFill>
            <a:blip r:embed="rId5">
              <a:alphaModFix/>
            </a:blip>
            <a:stretch>
              <a:fillRect/>
            </a:stretch>
          </p:blipFill>
          <p:spPr>
            <a:xfrm>
              <a:off x="7781125" y="0"/>
              <a:ext cx="1362876" cy="1362876"/>
            </a:xfrm>
            <a:prstGeom prst="rect">
              <a:avLst/>
            </a:prstGeom>
            <a:noFill/>
            <a:ln>
              <a:noFill/>
            </a:ln>
          </p:spPr>
        </p:pic>
        <p:sp>
          <p:nvSpPr>
            <p:cNvPr id="283" name="Google Shape;283;p32"/>
            <p:cNvSpPr txBox="1"/>
            <p:nvPr/>
          </p:nvSpPr>
          <p:spPr>
            <a:xfrm>
              <a:off x="8083675" y="316000"/>
              <a:ext cx="122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800">
                  <a:solidFill>
                    <a:schemeClr val="lt1"/>
                  </a:solidFill>
                </a:rPr>
                <a:t>What now?</a:t>
              </a:r>
              <a:endParaRPr b="1" i="1" sz="1800">
                <a:solidFill>
                  <a:schemeClr val="lt1"/>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33"/>
          <p:cNvPicPr preferRelativeResize="0"/>
          <p:nvPr/>
        </p:nvPicPr>
        <p:blipFill>
          <a:blip r:embed="rId3">
            <a:alphaModFix/>
          </a:blip>
          <a:stretch>
            <a:fillRect/>
          </a:stretch>
        </p:blipFill>
        <p:spPr>
          <a:xfrm>
            <a:off x="-211475" y="-127750"/>
            <a:ext cx="9499799" cy="6311450"/>
          </a:xfrm>
          <a:prstGeom prst="rect">
            <a:avLst/>
          </a:prstGeom>
          <a:noFill/>
          <a:ln>
            <a:noFill/>
          </a:ln>
        </p:spPr>
      </p:pic>
      <p:pic>
        <p:nvPicPr>
          <p:cNvPr id="289" name="Google Shape;289;p33"/>
          <p:cNvPicPr preferRelativeResize="0"/>
          <p:nvPr/>
        </p:nvPicPr>
        <p:blipFill>
          <a:blip r:embed="rId4">
            <a:alphaModFix/>
          </a:blip>
          <a:stretch>
            <a:fillRect/>
          </a:stretch>
        </p:blipFill>
        <p:spPr>
          <a:xfrm>
            <a:off x="587200" y="1290325"/>
            <a:ext cx="4182450" cy="3144425"/>
          </a:xfrm>
          <a:prstGeom prst="rect">
            <a:avLst/>
          </a:prstGeom>
          <a:noFill/>
          <a:ln>
            <a:noFill/>
          </a:ln>
        </p:spPr>
      </p:pic>
      <p:sp>
        <p:nvSpPr>
          <p:cNvPr id="290" name="Google Shape;290;p33"/>
          <p:cNvSpPr txBox="1"/>
          <p:nvPr/>
        </p:nvSpPr>
        <p:spPr>
          <a:xfrm>
            <a:off x="166275" y="140025"/>
            <a:ext cx="33975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lt1"/>
                </a:solidFill>
              </a:rPr>
              <a:t>CryoSleep danger</a:t>
            </a:r>
            <a:endParaRPr b="1" sz="2000">
              <a:solidFill>
                <a:schemeClr val="lt1"/>
              </a:solidFill>
            </a:endParaRPr>
          </a:p>
          <a:p>
            <a:pPr indent="0" lvl="0" marL="0" rtl="0" algn="l">
              <a:spcBef>
                <a:spcPts val="0"/>
              </a:spcBef>
              <a:spcAft>
                <a:spcPts val="0"/>
              </a:spcAft>
              <a:buNone/>
            </a:pPr>
            <a:r>
              <a:t/>
            </a:r>
            <a:endParaRPr b="1" sz="2000">
              <a:solidFill>
                <a:schemeClr val="lt1"/>
              </a:solidFill>
            </a:endParaRPr>
          </a:p>
          <a:p>
            <a:pPr indent="0" lvl="0" marL="0" rtl="0" algn="l">
              <a:spcBef>
                <a:spcPts val="0"/>
              </a:spcBef>
              <a:spcAft>
                <a:spcPts val="0"/>
              </a:spcAft>
              <a:buNone/>
            </a:pPr>
            <a:r>
              <a:t/>
            </a:r>
            <a:endParaRPr b="1" sz="2000">
              <a:solidFill>
                <a:schemeClr val="lt1"/>
              </a:solidFill>
            </a:endParaRPr>
          </a:p>
        </p:txBody>
      </p:sp>
      <p:sp>
        <p:nvSpPr>
          <p:cNvPr id="291" name="Google Shape;291;p33"/>
          <p:cNvSpPr txBox="1"/>
          <p:nvPr/>
        </p:nvSpPr>
        <p:spPr>
          <a:xfrm>
            <a:off x="5099075" y="1714450"/>
            <a:ext cx="33975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rPr>
              <a:t>Large increase in proportion of those in CryoSleep for passengers that were transported off the ship</a:t>
            </a:r>
            <a:endParaRPr b="1" sz="1800">
              <a:solidFill>
                <a:schemeClr val="lt1"/>
              </a:solidFill>
            </a:endParaRPr>
          </a:p>
        </p:txBody>
      </p:sp>
      <p:grpSp>
        <p:nvGrpSpPr>
          <p:cNvPr id="292" name="Google Shape;292;p33"/>
          <p:cNvGrpSpPr/>
          <p:nvPr/>
        </p:nvGrpSpPr>
        <p:grpSpPr>
          <a:xfrm>
            <a:off x="7781125" y="0"/>
            <a:ext cx="1528350" cy="1362876"/>
            <a:chOff x="7781125" y="0"/>
            <a:chExt cx="1528350" cy="1362876"/>
          </a:xfrm>
        </p:grpSpPr>
        <p:pic>
          <p:nvPicPr>
            <p:cNvPr id="293" name="Google Shape;293;p33"/>
            <p:cNvPicPr preferRelativeResize="0"/>
            <p:nvPr/>
          </p:nvPicPr>
          <p:blipFill>
            <a:blip r:embed="rId5">
              <a:alphaModFix/>
            </a:blip>
            <a:stretch>
              <a:fillRect/>
            </a:stretch>
          </p:blipFill>
          <p:spPr>
            <a:xfrm>
              <a:off x="7781125" y="0"/>
              <a:ext cx="1362876" cy="1362876"/>
            </a:xfrm>
            <a:prstGeom prst="rect">
              <a:avLst/>
            </a:prstGeom>
            <a:noFill/>
            <a:ln>
              <a:noFill/>
            </a:ln>
          </p:spPr>
        </p:pic>
        <p:sp>
          <p:nvSpPr>
            <p:cNvPr id="294" name="Google Shape;294;p33"/>
            <p:cNvSpPr txBox="1"/>
            <p:nvPr/>
          </p:nvSpPr>
          <p:spPr>
            <a:xfrm>
              <a:off x="8083675" y="316000"/>
              <a:ext cx="122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800">
                  <a:solidFill>
                    <a:schemeClr val="lt1"/>
                  </a:solidFill>
                </a:rPr>
                <a:t>What now?</a:t>
              </a:r>
              <a:endParaRPr b="1" i="1" sz="1800">
                <a:solidFill>
                  <a:schemeClr val="lt1"/>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34"/>
          <p:cNvPicPr preferRelativeResize="0"/>
          <p:nvPr/>
        </p:nvPicPr>
        <p:blipFill>
          <a:blip r:embed="rId3">
            <a:alphaModFix/>
          </a:blip>
          <a:stretch>
            <a:fillRect/>
          </a:stretch>
        </p:blipFill>
        <p:spPr>
          <a:xfrm>
            <a:off x="-211475" y="-127750"/>
            <a:ext cx="9499799" cy="6311450"/>
          </a:xfrm>
          <a:prstGeom prst="rect">
            <a:avLst/>
          </a:prstGeom>
          <a:noFill/>
          <a:ln>
            <a:noFill/>
          </a:ln>
        </p:spPr>
      </p:pic>
      <p:sp>
        <p:nvSpPr>
          <p:cNvPr id="300" name="Google Shape;300;p34"/>
          <p:cNvSpPr txBox="1"/>
          <p:nvPr/>
        </p:nvSpPr>
        <p:spPr>
          <a:xfrm>
            <a:off x="1252100" y="1458900"/>
            <a:ext cx="6417900" cy="333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500">
                <a:solidFill>
                  <a:schemeClr val="lt1"/>
                </a:solidFill>
              </a:rPr>
              <a:t>Focus investigations on:</a:t>
            </a:r>
            <a:endParaRPr b="1" sz="1500">
              <a:solidFill>
                <a:schemeClr val="lt1"/>
              </a:solidFill>
            </a:endParaRPr>
          </a:p>
          <a:p>
            <a:pPr indent="0" lvl="0" marL="0" rtl="0" algn="l">
              <a:lnSpc>
                <a:spcPct val="115000"/>
              </a:lnSpc>
              <a:spcBef>
                <a:spcPts val="0"/>
              </a:spcBef>
              <a:spcAft>
                <a:spcPts val="0"/>
              </a:spcAft>
              <a:buNone/>
            </a:pPr>
            <a:r>
              <a:t/>
            </a:r>
            <a:endParaRPr b="1" sz="1500">
              <a:solidFill>
                <a:schemeClr val="lt1"/>
              </a:solidFill>
            </a:endParaRPr>
          </a:p>
          <a:p>
            <a:pPr indent="-323850" lvl="0" marL="457200" rtl="0" algn="l">
              <a:lnSpc>
                <a:spcPct val="115000"/>
              </a:lnSpc>
              <a:spcBef>
                <a:spcPts val="0"/>
              </a:spcBef>
              <a:spcAft>
                <a:spcPts val="0"/>
              </a:spcAft>
              <a:buClr>
                <a:schemeClr val="lt1"/>
              </a:buClr>
              <a:buSzPts val="1500"/>
              <a:buAutoNum type="arabicPeriod"/>
            </a:pPr>
            <a:r>
              <a:rPr b="1" lang="en-GB" sz="1500">
                <a:solidFill>
                  <a:schemeClr val="lt1"/>
                </a:solidFill>
              </a:rPr>
              <a:t>Association between those that were spending money and therefore time out of their rooms and not being Transported. Look more closely at the rooms of those that were transported off the ship. In particular, cabins on Deck E</a:t>
            </a:r>
            <a:endParaRPr b="1" sz="1500">
              <a:solidFill>
                <a:schemeClr val="lt1"/>
              </a:solidFill>
            </a:endParaRPr>
          </a:p>
          <a:p>
            <a:pPr indent="0" lvl="0" marL="457200" rtl="0" algn="l">
              <a:lnSpc>
                <a:spcPct val="115000"/>
              </a:lnSpc>
              <a:spcBef>
                <a:spcPts val="0"/>
              </a:spcBef>
              <a:spcAft>
                <a:spcPts val="0"/>
              </a:spcAft>
              <a:buNone/>
            </a:pPr>
            <a:r>
              <a:t/>
            </a:r>
            <a:endParaRPr b="1" sz="1500">
              <a:solidFill>
                <a:schemeClr val="lt1"/>
              </a:solidFill>
            </a:endParaRPr>
          </a:p>
          <a:p>
            <a:pPr indent="0" lvl="0" marL="457200" rtl="0" algn="l">
              <a:lnSpc>
                <a:spcPct val="115000"/>
              </a:lnSpc>
              <a:spcBef>
                <a:spcPts val="0"/>
              </a:spcBef>
              <a:spcAft>
                <a:spcPts val="0"/>
              </a:spcAft>
              <a:buNone/>
            </a:pPr>
            <a:r>
              <a:t/>
            </a:r>
            <a:endParaRPr b="1" sz="1500">
              <a:solidFill>
                <a:schemeClr val="lt1"/>
              </a:solidFill>
            </a:endParaRPr>
          </a:p>
          <a:p>
            <a:pPr indent="-323850" lvl="0" marL="457200" rtl="0" algn="l">
              <a:lnSpc>
                <a:spcPct val="115000"/>
              </a:lnSpc>
              <a:spcBef>
                <a:spcPts val="0"/>
              </a:spcBef>
              <a:spcAft>
                <a:spcPts val="0"/>
              </a:spcAft>
              <a:buClr>
                <a:schemeClr val="lt1"/>
              </a:buClr>
              <a:buSzPts val="1500"/>
              <a:buAutoNum type="arabicPeriod"/>
            </a:pPr>
            <a:r>
              <a:rPr b="1" lang="en-GB" sz="1500">
                <a:solidFill>
                  <a:schemeClr val="lt1"/>
                </a:solidFill>
              </a:rPr>
              <a:t>CryoSleep seems to have been an important factor in determining if a passenger was Transported off and therefore </a:t>
            </a:r>
            <a:r>
              <a:rPr b="1" lang="en-GB" sz="1500">
                <a:solidFill>
                  <a:schemeClr val="lt1"/>
                </a:solidFill>
              </a:rPr>
              <a:t>likely</a:t>
            </a:r>
            <a:r>
              <a:rPr b="1" lang="en-GB" sz="1500">
                <a:solidFill>
                  <a:schemeClr val="lt1"/>
                </a:solidFill>
              </a:rPr>
              <a:t> that there could have been a fault in the CryoSleep system</a:t>
            </a:r>
            <a:endParaRPr b="1" sz="1800">
              <a:solidFill>
                <a:schemeClr val="lt1"/>
              </a:solidFill>
            </a:endParaRPr>
          </a:p>
        </p:txBody>
      </p:sp>
      <p:sp>
        <p:nvSpPr>
          <p:cNvPr id="301" name="Google Shape;301;p34"/>
          <p:cNvSpPr txBox="1"/>
          <p:nvPr/>
        </p:nvSpPr>
        <p:spPr>
          <a:xfrm>
            <a:off x="166275" y="140025"/>
            <a:ext cx="33975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100">
                <a:solidFill>
                  <a:schemeClr val="lt1"/>
                </a:solidFill>
              </a:rPr>
              <a:t>Back to business</a:t>
            </a:r>
            <a:endParaRPr b="1" sz="2100">
              <a:solidFill>
                <a:schemeClr val="lt1"/>
              </a:solidFill>
            </a:endParaRPr>
          </a:p>
          <a:p>
            <a:pPr indent="0" lvl="0" marL="0" rtl="0" algn="l">
              <a:spcBef>
                <a:spcPts val="0"/>
              </a:spcBef>
              <a:spcAft>
                <a:spcPts val="0"/>
              </a:spcAft>
              <a:buNone/>
            </a:pPr>
            <a:r>
              <a:t/>
            </a:r>
            <a:endParaRPr b="1" sz="2100">
              <a:solidFill>
                <a:schemeClr val="lt1"/>
              </a:solidFill>
            </a:endParaRPr>
          </a:p>
          <a:p>
            <a:pPr indent="0" lvl="0" marL="0" rtl="0" algn="l">
              <a:spcBef>
                <a:spcPts val="0"/>
              </a:spcBef>
              <a:spcAft>
                <a:spcPts val="0"/>
              </a:spcAft>
              <a:buNone/>
            </a:pPr>
            <a:r>
              <a:t/>
            </a:r>
            <a:endParaRPr b="1" sz="2100">
              <a:solidFill>
                <a:schemeClr val="lt1"/>
              </a:solidFill>
            </a:endParaRPr>
          </a:p>
        </p:txBody>
      </p:sp>
      <p:grpSp>
        <p:nvGrpSpPr>
          <p:cNvPr id="302" name="Google Shape;302;p34"/>
          <p:cNvGrpSpPr/>
          <p:nvPr/>
        </p:nvGrpSpPr>
        <p:grpSpPr>
          <a:xfrm>
            <a:off x="7781125" y="0"/>
            <a:ext cx="1528350" cy="1362876"/>
            <a:chOff x="7781125" y="0"/>
            <a:chExt cx="1528350" cy="1362876"/>
          </a:xfrm>
        </p:grpSpPr>
        <p:pic>
          <p:nvPicPr>
            <p:cNvPr id="303" name="Google Shape;303;p34"/>
            <p:cNvPicPr preferRelativeResize="0"/>
            <p:nvPr/>
          </p:nvPicPr>
          <p:blipFill>
            <a:blip r:embed="rId4">
              <a:alphaModFix/>
            </a:blip>
            <a:stretch>
              <a:fillRect/>
            </a:stretch>
          </p:blipFill>
          <p:spPr>
            <a:xfrm>
              <a:off x="7781125" y="0"/>
              <a:ext cx="1362876" cy="1362876"/>
            </a:xfrm>
            <a:prstGeom prst="rect">
              <a:avLst/>
            </a:prstGeom>
            <a:noFill/>
            <a:ln>
              <a:noFill/>
            </a:ln>
          </p:spPr>
        </p:pic>
        <p:sp>
          <p:nvSpPr>
            <p:cNvPr id="304" name="Google Shape;304;p34"/>
            <p:cNvSpPr txBox="1"/>
            <p:nvPr/>
          </p:nvSpPr>
          <p:spPr>
            <a:xfrm>
              <a:off x="8083675" y="316000"/>
              <a:ext cx="122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GB" sz="1800">
                  <a:solidFill>
                    <a:schemeClr val="lt1"/>
                  </a:solidFill>
                </a:rPr>
                <a:t>What now?</a:t>
              </a:r>
              <a:endParaRPr b="1" i="1" sz="1800">
                <a:solidFill>
                  <a:schemeClr val="lt1"/>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5"/>
          <p:cNvPicPr preferRelativeResize="0"/>
          <p:nvPr/>
        </p:nvPicPr>
        <p:blipFill>
          <a:blip r:embed="rId3">
            <a:alphaModFix/>
          </a:blip>
          <a:stretch>
            <a:fillRect/>
          </a:stretch>
        </p:blipFill>
        <p:spPr>
          <a:xfrm>
            <a:off x="0" y="17"/>
            <a:ext cx="9144000" cy="6469380"/>
          </a:xfrm>
          <a:prstGeom prst="rect">
            <a:avLst/>
          </a:prstGeom>
          <a:noFill/>
          <a:ln>
            <a:noFill/>
          </a:ln>
        </p:spPr>
      </p:pic>
      <p:grpSp>
        <p:nvGrpSpPr>
          <p:cNvPr id="75" name="Google Shape;75;p15"/>
          <p:cNvGrpSpPr/>
          <p:nvPr/>
        </p:nvGrpSpPr>
        <p:grpSpPr>
          <a:xfrm>
            <a:off x="0" y="3"/>
            <a:ext cx="1443600" cy="1082700"/>
            <a:chOff x="0" y="3"/>
            <a:chExt cx="1443600" cy="1082700"/>
          </a:xfrm>
        </p:grpSpPr>
        <p:pic>
          <p:nvPicPr>
            <p:cNvPr id="76" name="Google Shape;76;p15"/>
            <p:cNvPicPr preferRelativeResize="0"/>
            <p:nvPr/>
          </p:nvPicPr>
          <p:blipFill>
            <a:blip r:embed="rId4">
              <a:alphaModFix/>
            </a:blip>
            <a:stretch>
              <a:fillRect/>
            </a:stretch>
          </p:blipFill>
          <p:spPr>
            <a:xfrm>
              <a:off x="0" y="3"/>
              <a:ext cx="1443600" cy="1082700"/>
            </a:xfrm>
            <a:prstGeom prst="rect">
              <a:avLst/>
            </a:prstGeom>
            <a:noFill/>
            <a:ln>
              <a:noFill/>
            </a:ln>
          </p:spPr>
        </p:pic>
        <p:sp>
          <p:nvSpPr>
            <p:cNvPr id="77" name="Google Shape;77;p15"/>
            <p:cNvSpPr txBox="1"/>
            <p:nvPr/>
          </p:nvSpPr>
          <p:spPr>
            <a:xfrm>
              <a:off x="293550" y="304950"/>
              <a:ext cx="9105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rPr>
                <a:t>What?</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p:txBody>
        </p:sp>
      </p:grpSp>
      <p:sp>
        <p:nvSpPr>
          <p:cNvPr id="78" name="Google Shape;78;p15"/>
          <p:cNvSpPr txBox="1"/>
          <p:nvPr/>
        </p:nvSpPr>
        <p:spPr>
          <a:xfrm>
            <a:off x="1009950" y="1361525"/>
            <a:ext cx="7124100" cy="1015800"/>
          </a:xfrm>
          <a:prstGeom prst="rect">
            <a:avLst/>
          </a:prstGeom>
          <a:solidFill>
            <a:srgbClr val="00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lt1"/>
                </a:solidFill>
              </a:rPr>
              <a:t>Business Task:</a:t>
            </a:r>
            <a:endParaRPr b="1" sz="1800">
              <a:solidFill>
                <a:schemeClr val="lt1"/>
              </a:solidFill>
            </a:endParaRPr>
          </a:p>
          <a:p>
            <a:pPr indent="0" lvl="0" marL="0" rtl="0" algn="l">
              <a:spcBef>
                <a:spcPts val="0"/>
              </a:spcBef>
              <a:spcAft>
                <a:spcPts val="0"/>
              </a:spcAft>
              <a:buNone/>
            </a:pPr>
            <a:r>
              <a:rPr b="1" lang="en-GB" sz="1800">
                <a:solidFill>
                  <a:schemeClr val="lt1"/>
                </a:solidFill>
              </a:rPr>
              <a:t>Suggest where to focus initial investigations into which systems or parts of the ship caused the incident</a:t>
            </a:r>
            <a:endParaRPr b="1" sz="1800">
              <a:solidFill>
                <a:schemeClr val="lt1"/>
              </a:solidFill>
            </a:endParaRPr>
          </a:p>
        </p:txBody>
      </p:sp>
      <p:sp>
        <p:nvSpPr>
          <p:cNvPr id="79" name="Google Shape;79;p15"/>
          <p:cNvSpPr txBox="1"/>
          <p:nvPr/>
        </p:nvSpPr>
        <p:spPr>
          <a:xfrm>
            <a:off x="1009950" y="2571750"/>
            <a:ext cx="7124100" cy="15699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lt1"/>
                </a:solidFill>
              </a:rPr>
              <a:t>Technical</a:t>
            </a:r>
            <a:r>
              <a:rPr b="1" lang="en-GB" sz="1800">
                <a:solidFill>
                  <a:schemeClr val="lt1"/>
                </a:solidFill>
              </a:rPr>
              <a:t> Task:</a:t>
            </a:r>
            <a:endParaRPr b="1" sz="1800">
              <a:solidFill>
                <a:schemeClr val="lt1"/>
              </a:solidFill>
            </a:endParaRPr>
          </a:p>
          <a:p>
            <a:pPr indent="-342900" lvl="0" marL="457200" rtl="0" algn="l">
              <a:spcBef>
                <a:spcPts val="0"/>
              </a:spcBef>
              <a:spcAft>
                <a:spcPts val="0"/>
              </a:spcAft>
              <a:buClr>
                <a:schemeClr val="lt1"/>
              </a:buClr>
              <a:buSzPts val="1800"/>
              <a:buAutoNum type="arabicParenR"/>
            </a:pPr>
            <a:r>
              <a:rPr b="1" lang="en-GB" sz="1800">
                <a:solidFill>
                  <a:schemeClr val="lt1"/>
                </a:solidFill>
              </a:rPr>
              <a:t>Produce a model capable of predicting with minimum 80% accuracy a passengers ‘</a:t>
            </a:r>
            <a:r>
              <a:rPr b="1" lang="en-GB" sz="1800">
                <a:solidFill>
                  <a:schemeClr val="lt1"/>
                </a:solidFill>
              </a:rPr>
              <a:t>Transported’</a:t>
            </a:r>
            <a:r>
              <a:rPr b="1" lang="en-GB" sz="1800">
                <a:solidFill>
                  <a:schemeClr val="lt1"/>
                </a:solidFill>
              </a:rPr>
              <a:t> status</a:t>
            </a:r>
            <a:endParaRPr b="1" sz="1800">
              <a:solidFill>
                <a:schemeClr val="lt1"/>
              </a:solidFill>
            </a:endParaRPr>
          </a:p>
          <a:p>
            <a:pPr indent="-342900" lvl="0" marL="457200" rtl="0" algn="l">
              <a:spcBef>
                <a:spcPts val="0"/>
              </a:spcBef>
              <a:spcAft>
                <a:spcPts val="0"/>
              </a:spcAft>
              <a:buClr>
                <a:schemeClr val="lt1"/>
              </a:buClr>
              <a:buSzPts val="1800"/>
              <a:buAutoNum type="arabicParenR"/>
            </a:pPr>
            <a:r>
              <a:rPr b="1" lang="en-GB" sz="1800">
                <a:solidFill>
                  <a:schemeClr val="lt1"/>
                </a:solidFill>
              </a:rPr>
              <a:t>Use this model to make suggestions / recommendations to address the business task</a:t>
            </a:r>
            <a:endParaRPr b="1" sz="18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1000"/>
                                        <p:tgtEl>
                                          <p:spTgt spid="78"/>
                                        </p:tgtEl>
                                        <p:attrNameLst>
                                          <p:attrName>ppt_w</p:attrName>
                                        </p:attrNameLst>
                                      </p:cBhvr>
                                      <p:tavLst>
                                        <p:tav fmla="" tm="0">
                                          <p:val>
                                            <p:strVal val="0"/>
                                          </p:val>
                                        </p:tav>
                                        <p:tav fmla="" tm="100000">
                                          <p:val>
                                            <p:strVal val="#ppt_w"/>
                                          </p:val>
                                        </p:tav>
                                      </p:tavLst>
                                    </p:anim>
                                    <p:anim calcmode="lin" valueType="num">
                                      <p:cBhvr additive="base">
                                        <p:cTn dur="1000"/>
                                        <p:tgtEl>
                                          <p:spTgt spid="78"/>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1000"/>
                                        <p:tgtEl>
                                          <p:spTgt spid="79"/>
                                        </p:tgtEl>
                                        <p:attrNameLst>
                                          <p:attrName>ppt_w</p:attrName>
                                        </p:attrNameLst>
                                      </p:cBhvr>
                                      <p:tavLst>
                                        <p:tav fmla="" tm="0">
                                          <p:val>
                                            <p:strVal val="0"/>
                                          </p:val>
                                        </p:tav>
                                        <p:tav fmla="" tm="100000">
                                          <p:val>
                                            <p:strVal val="#ppt_w"/>
                                          </p:val>
                                        </p:tav>
                                      </p:tavLst>
                                    </p:anim>
                                    <p:anim calcmode="lin" valueType="num">
                                      <p:cBhvr additive="base">
                                        <p:cTn dur="1000"/>
                                        <p:tgtEl>
                                          <p:spTgt spid="7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6"/>
          <p:cNvPicPr preferRelativeResize="0"/>
          <p:nvPr/>
        </p:nvPicPr>
        <p:blipFill>
          <a:blip r:embed="rId3">
            <a:alphaModFix/>
          </a:blip>
          <a:stretch>
            <a:fillRect/>
          </a:stretch>
        </p:blipFill>
        <p:spPr>
          <a:xfrm>
            <a:off x="-211475" y="-127750"/>
            <a:ext cx="9499799" cy="6311450"/>
          </a:xfrm>
          <a:prstGeom prst="rect">
            <a:avLst/>
          </a:prstGeom>
          <a:noFill/>
          <a:ln>
            <a:noFill/>
          </a:ln>
        </p:spPr>
      </p:pic>
      <p:grpSp>
        <p:nvGrpSpPr>
          <p:cNvPr id="85" name="Google Shape;85;p16"/>
          <p:cNvGrpSpPr/>
          <p:nvPr/>
        </p:nvGrpSpPr>
        <p:grpSpPr>
          <a:xfrm>
            <a:off x="398225" y="1683100"/>
            <a:ext cx="3896650" cy="3460400"/>
            <a:chOff x="398225" y="1683100"/>
            <a:chExt cx="3896650" cy="3460400"/>
          </a:xfrm>
        </p:grpSpPr>
        <p:sp>
          <p:nvSpPr>
            <p:cNvPr id="86" name="Google Shape;86;p16"/>
            <p:cNvSpPr txBox="1"/>
            <p:nvPr/>
          </p:nvSpPr>
          <p:spPr>
            <a:xfrm>
              <a:off x="398225" y="1683100"/>
              <a:ext cx="33975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rPr>
                <a:t>The Dataset</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p:txBody>
        </p:sp>
        <p:pic>
          <p:nvPicPr>
            <p:cNvPr id="87" name="Google Shape;87;p16"/>
            <p:cNvPicPr preferRelativeResize="0"/>
            <p:nvPr/>
          </p:nvPicPr>
          <p:blipFill>
            <a:blip r:embed="rId4">
              <a:alphaModFix/>
            </a:blip>
            <a:stretch>
              <a:fillRect/>
            </a:stretch>
          </p:blipFill>
          <p:spPr>
            <a:xfrm>
              <a:off x="398225" y="2361000"/>
              <a:ext cx="3896650" cy="2782500"/>
            </a:xfrm>
            <a:prstGeom prst="rect">
              <a:avLst/>
            </a:prstGeom>
            <a:noFill/>
            <a:ln cap="flat" cmpd="sng" w="9525">
              <a:solidFill>
                <a:schemeClr val="lt1"/>
              </a:solidFill>
              <a:prstDash val="solid"/>
              <a:round/>
              <a:headEnd len="sm" w="sm" type="none"/>
              <a:tailEnd len="sm" w="sm" type="none"/>
            </a:ln>
          </p:spPr>
        </p:pic>
      </p:grpSp>
      <p:sp>
        <p:nvSpPr>
          <p:cNvPr id="88" name="Google Shape;88;p16"/>
          <p:cNvSpPr txBox="1"/>
          <p:nvPr/>
        </p:nvSpPr>
        <p:spPr>
          <a:xfrm>
            <a:off x="4776350" y="2361000"/>
            <a:ext cx="3397500" cy="9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Train set: </a:t>
            </a:r>
            <a:endParaRPr sz="1800">
              <a:solidFill>
                <a:schemeClr val="lt1"/>
              </a:solidFill>
            </a:endParaRPr>
          </a:p>
          <a:p>
            <a:pPr indent="0" lvl="0" marL="0" rtl="0" algn="l">
              <a:spcBef>
                <a:spcPts val="0"/>
              </a:spcBef>
              <a:spcAft>
                <a:spcPts val="0"/>
              </a:spcAft>
              <a:buNone/>
            </a:pPr>
            <a:r>
              <a:rPr lang="en-GB" sz="1800">
                <a:solidFill>
                  <a:schemeClr val="lt1"/>
                </a:solidFill>
              </a:rPr>
              <a:t>8693 instances</a:t>
            </a:r>
            <a:endParaRPr sz="1800">
              <a:solidFill>
                <a:schemeClr val="lt1"/>
              </a:solidFill>
            </a:endParaRPr>
          </a:p>
          <a:p>
            <a:pPr indent="0" lvl="0" marL="0" rtl="0" algn="l">
              <a:spcBef>
                <a:spcPts val="0"/>
              </a:spcBef>
              <a:spcAft>
                <a:spcPts val="0"/>
              </a:spcAft>
              <a:buNone/>
            </a:pPr>
            <a:r>
              <a:rPr lang="en-GB" sz="1800">
                <a:solidFill>
                  <a:schemeClr val="lt1"/>
                </a:solidFill>
              </a:rPr>
              <a:t>14 features</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sz="1800">
              <a:solidFill>
                <a:schemeClr val="lt1"/>
              </a:solidFill>
            </a:endParaRPr>
          </a:p>
        </p:txBody>
      </p:sp>
      <p:sp>
        <p:nvSpPr>
          <p:cNvPr id="89" name="Google Shape;89;p16"/>
          <p:cNvSpPr txBox="1"/>
          <p:nvPr/>
        </p:nvSpPr>
        <p:spPr>
          <a:xfrm>
            <a:off x="4776350" y="3510750"/>
            <a:ext cx="3397500" cy="9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lt1"/>
                </a:solidFill>
              </a:rPr>
              <a:t>Missing:</a:t>
            </a:r>
            <a:endParaRPr sz="1800">
              <a:solidFill>
                <a:schemeClr val="lt1"/>
              </a:solidFill>
            </a:endParaRPr>
          </a:p>
          <a:p>
            <a:pPr indent="0" lvl="0" marL="0" rtl="0" algn="l">
              <a:spcBef>
                <a:spcPts val="0"/>
              </a:spcBef>
              <a:spcAft>
                <a:spcPts val="0"/>
              </a:spcAft>
              <a:buNone/>
            </a:pPr>
            <a:r>
              <a:rPr lang="en-GB" sz="1800">
                <a:solidFill>
                  <a:schemeClr val="lt1"/>
                </a:solidFill>
              </a:rPr>
              <a:t>Only 2 clean features</a:t>
            </a:r>
            <a:endParaRPr sz="1800">
              <a:solidFill>
                <a:schemeClr val="lt1"/>
              </a:solidFill>
            </a:endParaRPr>
          </a:p>
          <a:p>
            <a:pPr indent="0" lvl="0" marL="0" rtl="0" algn="l">
              <a:spcBef>
                <a:spcPts val="0"/>
              </a:spcBef>
              <a:spcAft>
                <a:spcPts val="0"/>
              </a:spcAft>
              <a:buNone/>
            </a:pPr>
            <a:r>
              <a:t/>
            </a:r>
            <a:endParaRPr sz="1800">
              <a:solidFill>
                <a:schemeClr val="lt1"/>
              </a:solidFill>
            </a:endParaRPr>
          </a:p>
        </p:txBody>
      </p:sp>
      <p:grpSp>
        <p:nvGrpSpPr>
          <p:cNvPr id="90" name="Google Shape;90;p16"/>
          <p:cNvGrpSpPr/>
          <p:nvPr/>
        </p:nvGrpSpPr>
        <p:grpSpPr>
          <a:xfrm>
            <a:off x="0" y="-1"/>
            <a:ext cx="3693349" cy="1359025"/>
            <a:chOff x="2290875" y="83499"/>
            <a:chExt cx="3693349" cy="1359025"/>
          </a:xfrm>
        </p:grpSpPr>
        <p:pic>
          <p:nvPicPr>
            <p:cNvPr id="91" name="Google Shape;91;p16"/>
            <p:cNvPicPr preferRelativeResize="0"/>
            <p:nvPr/>
          </p:nvPicPr>
          <p:blipFill>
            <a:blip r:embed="rId5">
              <a:alphaModFix/>
            </a:blip>
            <a:stretch>
              <a:fillRect/>
            </a:stretch>
          </p:blipFill>
          <p:spPr>
            <a:xfrm>
              <a:off x="2290875" y="83499"/>
              <a:ext cx="1812025" cy="1359025"/>
            </a:xfrm>
            <a:prstGeom prst="rect">
              <a:avLst/>
            </a:prstGeom>
            <a:noFill/>
            <a:ln>
              <a:noFill/>
            </a:ln>
          </p:spPr>
        </p:pic>
        <p:sp>
          <p:nvSpPr>
            <p:cNvPr id="92" name="Google Shape;92;p16"/>
            <p:cNvSpPr txBox="1"/>
            <p:nvPr/>
          </p:nvSpPr>
          <p:spPr>
            <a:xfrm>
              <a:off x="2586724" y="526613"/>
              <a:ext cx="33975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rPr>
                <a:t>So </a:t>
              </a:r>
              <a:r>
                <a:rPr b="1" lang="en-GB" sz="1800">
                  <a:solidFill>
                    <a:schemeClr val="lt1"/>
                  </a:solidFill>
                </a:rPr>
                <a:t>What?</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7"/>
          <p:cNvPicPr preferRelativeResize="0"/>
          <p:nvPr/>
        </p:nvPicPr>
        <p:blipFill>
          <a:blip r:embed="rId3">
            <a:alphaModFix/>
          </a:blip>
          <a:stretch>
            <a:fillRect/>
          </a:stretch>
        </p:blipFill>
        <p:spPr>
          <a:xfrm>
            <a:off x="-211475" y="-127750"/>
            <a:ext cx="9491399" cy="6311450"/>
          </a:xfrm>
          <a:prstGeom prst="rect">
            <a:avLst/>
          </a:prstGeom>
          <a:noFill/>
          <a:ln>
            <a:noFill/>
          </a:ln>
        </p:spPr>
      </p:pic>
      <p:sp>
        <p:nvSpPr>
          <p:cNvPr id="98" name="Google Shape;98;p17"/>
          <p:cNvSpPr txBox="1"/>
          <p:nvPr/>
        </p:nvSpPr>
        <p:spPr>
          <a:xfrm>
            <a:off x="177500" y="263300"/>
            <a:ext cx="33975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lt1"/>
                </a:solidFill>
              </a:rPr>
              <a:t>Cleaning &amp; Imputation</a:t>
            </a:r>
            <a:endParaRPr b="1" sz="2000">
              <a:solidFill>
                <a:schemeClr val="lt1"/>
              </a:solidFill>
            </a:endParaRPr>
          </a:p>
          <a:p>
            <a:pPr indent="0" lvl="0" marL="0" rtl="0" algn="l">
              <a:spcBef>
                <a:spcPts val="0"/>
              </a:spcBef>
              <a:spcAft>
                <a:spcPts val="0"/>
              </a:spcAft>
              <a:buNone/>
            </a:pPr>
            <a:r>
              <a:t/>
            </a:r>
            <a:endParaRPr b="1" sz="2000">
              <a:solidFill>
                <a:schemeClr val="lt1"/>
              </a:solidFill>
            </a:endParaRPr>
          </a:p>
          <a:p>
            <a:pPr indent="0" lvl="0" marL="0" rtl="0" algn="l">
              <a:spcBef>
                <a:spcPts val="0"/>
              </a:spcBef>
              <a:spcAft>
                <a:spcPts val="0"/>
              </a:spcAft>
              <a:buNone/>
            </a:pPr>
            <a:r>
              <a:t/>
            </a:r>
            <a:endParaRPr b="1" sz="2000">
              <a:solidFill>
                <a:schemeClr val="lt1"/>
              </a:solidFill>
            </a:endParaRPr>
          </a:p>
        </p:txBody>
      </p:sp>
      <p:pic>
        <p:nvPicPr>
          <p:cNvPr id="99" name="Google Shape;99;p17"/>
          <p:cNvPicPr preferRelativeResize="0"/>
          <p:nvPr/>
        </p:nvPicPr>
        <p:blipFill>
          <a:blip r:embed="rId4">
            <a:alphaModFix/>
          </a:blip>
          <a:stretch>
            <a:fillRect/>
          </a:stretch>
        </p:blipFill>
        <p:spPr>
          <a:xfrm>
            <a:off x="674025" y="1603975"/>
            <a:ext cx="7639050" cy="2847975"/>
          </a:xfrm>
          <a:prstGeom prst="rect">
            <a:avLst/>
          </a:prstGeom>
          <a:noFill/>
          <a:ln cap="flat" cmpd="sng" w="9525">
            <a:solidFill>
              <a:schemeClr val="lt1"/>
            </a:solidFill>
            <a:prstDash val="solid"/>
            <a:round/>
            <a:headEnd len="sm" w="sm" type="none"/>
            <a:tailEnd len="sm" w="sm" type="none"/>
          </a:ln>
        </p:spPr>
      </p:pic>
      <p:grpSp>
        <p:nvGrpSpPr>
          <p:cNvPr id="100" name="Google Shape;100;p17"/>
          <p:cNvGrpSpPr/>
          <p:nvPr/>
        </p:nvGrpSpPr>
        <p:grpSpPr>
          <a:xfrm>
            <a:off x="7440700" y="-1"/>
            <a:ext cx="3693349" cy="1359025"/>
            <a:chOff x="2290875" y="83499"/>
            <a:chExt cx="3693349" cy="1359025"/>
          </a:xfrm>
        </p:grpSpPr>
        <p:pic>
          <p:nvPicPr>
            <p:cNvPr id="101" name="Google Shape;101;p17"/>
            <p:cNvPicPr preferRelativeResize="0"/>
            <p:nvPr/>
          </p:nvPicPr>
          <p:blipFill>
            <a:blip r:embed="rId5">
              <a:alphaModFix/>
            </a:blip>
            <a:stretch>
              <a:fillRect/>
            </a:stretch>
          </p:blipFill>
          <p:spPr>
            <a:xfrm>
              <a:off x="2290875" y="83499"/>
              <a:ext cx="1812025" cy="1359025"/>
            </a:xfrm>
            <a:prstGeom prst="rect">
              <a:avLst/>
            </a:prstGeom>
            <a:noFill/>
            <a:ln>
              <a:noFill/>
            </a:ln>
          </p:spPr>
        </p:pic>
        <p:sp>
          <p:nvSpPr>
            <p:cNvPr id="102" name="Google Shape;102;p17"/>
            <p:cNvSpPr txBox="1"/>
            <p:nvPr/>
          </p:nvSpPr>
          <p:spPr>
            <a:xfrm>
              <a:off x="2586724" y="526613"/>
              <a:ext cx="33975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rPr>
                <a:t>So What?</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99"/>
                                        </p:tgtEl>
                                        <p:attrNameLst>
                                          <p:attrName>style.visibility</p:attrName>
                                        </p:attrNameLst>
                                      </p:cBhvr>
                                      <p:to>
                                        <p:strVal val="visible"/>
                                      </p:to>
                                    </p:set>
                                    <p:anim calcmode="lin" valueType="num">
                                      <p:cBhvr additive="base">
                                        <p:cTn dur="1000"/>
                                        <p:tgtEl>
                                          <p:spTgt spid="99"/>
                                        </p:tgtEl>
                                        <p:attrNameLst>
                                          <p:attrName>ppt_w</p:attrName>
                                        </p:attrNameLst>
                                      </p:cBhvr>
                                      <p:tavLst>
                                        <p:tav fmla="" tm="0">
                                          <p:val>
                                            <p:strVal val="0"/>
                                          </p:val>
                                        </p:tav>
                                        <p:tav fmla="" tm="100000">
                                          <p:val>
                                            <p:strVal val="#ppt_w"/>
                                          </p:val>
                                        </p:tav>
                                      </p:tavLst>
                                    </p:anim>
                                    <p:anim calcmode="lin" valueType="num">
                                      <p:cBhvr additive="base">
                                        <p:cTn dur="1000"/>
                                        <p:tgtEl>
                                          <p:spTgt spid="99"/>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18"/>
          <p:cNvPicPr preferRelativeResize="0"/>
          <p:nvPr/>
        </p:nvPicPr>
        <p:blipFill>
          <a:blip r:embed="rId3">
            <a:alphaModFix/>
          </a:blip>
          <a:stretch>
            <a:fillRect/>
          </a:stretch>
        </p:blipFill>
        <p:spPr>
          <a:xfrm>
            <a:off x="-211475" y="-127750"/>
            <a:ext cx="9475976" cy="6311450"/>
          </a:xfrm>
          <a:prstGeom prst="rect">
            <a:avLst/>
          </a:prstGeom>
          <a:noFill/>
          <a:ln>
            <a:noFill/>
          </a:ln>
        </p:spPr>
      </p:pic>
      <p:pic>
        <p:nvPicPr>
          <p:cNvPr id="108" name="Google Shape;108;p18"/>
          <p:cNvPicPr preferRelativeResize="0"/>
          <p:nvPr/>
        </p:nvPicPr>
        <p:blipFill>
          <a:blip r:embed="rId4">
            <a:alphaModFix/>
          </a:blip>
          <a:stretch>
            <a:fillRect/>
          </a:stretch>
        </p:blipFill>
        <p:spPr>
          <a:xfrm>
            <a:off x="1001399" y="1049550"/>
            <a:ext cx="6059750" cy="4288675"/>
          </a:xfrm>
          <a:prstGeom prst="rect">
            <a:avLst/>
          </a:prstGeom>
          <a:noFill/>
          <a:ln cap="flat" cmpd="sng" w="9525">
            <a:solidFill>
              <a:schemeClr val="lt1"/>
            </a:solidFill>
            <a:prstDash val="solid"/>
            <a:round/>
            <a:headEnd len="sm" w="sm" type="none"/>
            <a:tailEnd len="sm" w="sm" type="none"/>
          </a:ln>
        </p:spPr>
      </p:pic>
      <p:sp>
        <p:nvSpPr>
          <p:cNvPr id="109" name="Google Shape;109;p18"/>
          <p:cNvSpPr txBox="1"/>
          <p:nvPr/>
        </p:nvSpPr>
        <p:spPr>
          <a:xfrm>
            <a:off x="166275" y="140025"/>
            <a:ext cx="48246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lt1"/>
                </a:solidFill>
              </a:rPr>
              <a:t>HomePlanet and categorical features</a:t>
            </a:r>
            <a:endParaRPr b="1" sz="2000">
              <a:solidFill>
                <a:schemeClr val="lt1"/>
              </a:solidFill>
            </a:endParaRPr>
          </a:p>
          <a:p>
            <a:pPr indent="0" lvl="0" marL="0" rtl="0" algn="l">
              <a:spcBef>
                <a:spcPts val="0"/>
              </a:spcBef>
              <a:spcAft>
                <a:spcPts val="0"/>
              </a:spcAft>
              <a:buNone/>
            </a:pPr>
            <a:r>
              <a:t/>
            </a:r>
            <a:endParaRPr b="1" sz="2000">
              <a:solidFill>
                <a:schemeClr val="lt1"/>
              </a:solidFill>
            </a:endParaRPr>
          </a:p>
          <a:p>
            <a:pPr indent="0" lvl="0" marL="0" rtl="0" algn="l">
              <a:spcBef>
                <a:spcPts val="0"/>
              </a:spcBef>
              <a:spcAft>
                <a:spcPts val="0"/>
              </a:spcAft>
              <a:buNone/>
            </a:pPr>
            <a:r>
              <a:t/>
            </a:r>
            <a:endParaRPr b="1" sz="2000">
              <a:solidFill>
                <a:schemeClr val="lt1"/>
              </a:solidFill>
            </a:endParaRPr>
          </a:p>
        </p:txBody>
      </p:sp>
      <p:grpSp>
        <p:nvGrpSpPr>
          <p:cNvPr id="110" name="Google Shape;110;p18"/>
          <p:cNvGrpSpPr/>
          <p:nvPr/>
        </p:nvGrpSpPr>
        <p:grpSpPr>
          <a:xfrm>
            <a:off x="7440700" y="-1"/>
            <a:ext cx="3693349" cy="1359025"/>
            <a:chOff x="2290875" y="83499"/>
            <a:chExt cx="3693349" cy="1359025"/>
          </a:xfrm>
        </p:grpSpPr>
        <p:pic>
          <p:nvPicPr>
            <p:cNvPr id="111" name="Google Shape;111;p18"/>
            <p:cNvPicPr preferRelativeResize="0"/>
            <p:nvPr/>
          </p:nvPicPr>
          <p:blipFill>
            <a:blip r:embed="rId5">
              <a:alphaModFix/>
            </a:blip>
            <a:stretch>
              <a:fillRect/>
            </a:stretch>
          </p:blipFill>
          <p:spPr>
            <a:xfrm>
              <a:off x="2290875" y="83499"/>
              <a:ext cx="1812025" cy="1359025"/>
            </a:xfrm>
            <a:prstGeom prst="rect">
              <a:avLst/>
            </a:prstGeom>
            <a:noFill/>
            <a:ln>
              <a:noFill/>
            </a:ln>
          </p:spPr>
        </p:pic>
        <p:sp>
          <p:nvSpPr>
            <p:cNvPr id="112" name="Google Shape;112;p18"/>
            <p:cNvSpPr txBox="1"/>
            <p:nvPr/>
          </p:nvSpPr>
          <p:spPr>
            <a:xfrm>
              <a:off x="2586724" y="526613"/>
              <a:ext cx="33975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rPr>
                <a:t>So What?</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8"/>
                                        </p:tgtEl>
                                        <p:attrNameLst>
                                          <p:attrName>style.visibility</p:attrName>
                                        </p:attrNameLst>
                                      </p:cBhvr>
                                      <p:to>
                                        <p:strVal val="visible"/>
                                      </p:to>
                                    </p:set>
                                    <p:anim calcmode="lin" valueType="num">
                                      <p:cBhvr additive="base">
                                        <p:cTn dur="1000"/>
                                        <p:tgtEl>
                                          <p:spTgt spid="108"/>
                                        </p:tgtEl>
                                        <p:attrNameLst>
                                          <p:attrName>ppt_w</p:attrName>
                                        </p:attrNameLst>
                                      </p:cBhvr>
                                      <p:tavLst>
                                        <p:tav fmla="" tm="0">
                                          <p:val>
                                            <p:strVal val="0"/>
                                          </p:val>
                                        </p:tav>
                                        <p:tav fmla="" tm="100000">
                                          <p:val>
                                            <p:strVal val="#ppt_w"/>
                                          </p:val>
                                        </p:tav>
                                      </p:tavLst>
                                    </p:anim>
                                    <p:anim calcmode="lin" valueType="num">
                                      <p:cBhvr additive="base">
                                        <p:cTn dur="1000"/>
                                        <p:tgtEl>
                                          <p:spTgt spid="108"/>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19"/>
          <p:cNvPicPr preferRelativeResize="0"/>
          <p:nvPr/>
        </p:nvPicPr>
        <p:blipFill>
          <a:blip r:embed="rId3">
            <a:alphaModFix/>
          </a:blip>
          <a:stretch>
            <a:fillRect/>
          </a:stretch>
        </p:blipFill>
        <p:spPr>
          <a:xfrm>
            <a:off x="-211475" y="-127750"/>
            <a:ext cx="9475976" cy="6311450"/>
          </a:xfrm>
          <a:prstGeom prst="rect">
            <a:avLst/>
          </a:prstGeom>
          <a:noFill/>
          <a:ln>
            <a:noFill/>
          </a:ln>
        </p:spPr>
      </p:pic>
      <p:sp>
        <p:nvSpPr>
          <p:cNvPr id="118" name="Google Shape;118;p19"/>
          <p:cNvSpPr txBox="1"/>
          <p:nvPr/>
        </p:nvSpPr>
        <p:spPr>
          <a:xfrm>
            <a:off x="166275" y="140025"/>
            <a:ext cx="45978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200">
                <a:solidFill>
                  <a:schemeClr val="lt1"/>
                </a:solidFill>
              </a:rPr>
              <a:t>KNN for Numerical features</a:t>
            </a:r>
            <a:endParaRPr b="1" sz="2200">
              <a:solidFill>
                <a:schemeClr val="lt1"/>
              </a:solidFill>
            </a:endParaRPr>
          </a:p>
          <a:p>
            <a:pPr indent="0" lvl="0" marL="0" rtl="0" algn="l">
              <a:spcBef>
                <a:spcPts val="0"/>
              </a:spcBef>
              <a:spcAft>
                <a:spcPts val="0"/>
              </a:spcAft>
              <a:buNone/>
            </a:pPr>
            <a:r>
              <a:t/>
            </a:r>
            <a:endParaRPr b="1" sz="2200">
              <a:solidFill>
                <a:schemeClr val="lt1"/>
              </a:solidFill>
            </a:endParaRPr>
          </a:p>
          <a:p>
            <a:pPr indent="0" lvl="0" marL="0" rtl="0" algn="l">
              <a:spcBef>
                <a:spcPts val="0"/>
              </a:spcBef>
              <a:spcAft>
                <a:spcPts val="0"/>
              </a:spcAft>
              <a:buNone/>
            </a:pPr>
            <a:r>
              <a:t/>
            </a:r>
            <a:endParaRPr b="1" sz="2200">
              <a:solidFill>
                <a:schemeClr val="lt1"/>
              </a:solidFill>
            </a:endParaRPr>
          </a:p>
        </p:txBody>
      </p:sp>
      <p:pic>
        <p:nvPicPr>
          <p:cNvPr id="119" name="Google Shape;119;p19"/>
          <p:cNvPicPr preferRelativeResize="0"/>
          <p:nvPr/>
        </p:nvPicPr>
        <p:blipFill>
          <a:blip r:embed="rId4">
            <a:alphaModFix/>
          </a:blip>
          <a:stretch>
            <a:fillRect/>
          </a:stretch>
        </p:blipFill>
        <p:spPr>
          <a:xfrm>
            <a:off x="271200" y="783613"/>
            <a:ext cx="4872225" cy="1320125"/>
          </a:xfrm>
          <a:prstGeom prst="rect">
            <a:avLst/>
          </a:prstGeom>
          <a:noFill/>
          <a:ln cap="flat" cmpd="sng" w="9525">
            <a:solidFill>
              <a:schemeClr val="lt1"/>
            </a:solidFill>
            <a:prstDash val="solid"/>
            <a:round/>
            <a:headEnd len="sm" w="sm" type="none"/>
            <a:tailEnd len="sm" w="sm" type="none"/>
          </a:ln>
        </p:spPr>
      </p:pic>
      <p:grpSp>
        <p:nvGrpSpPr>
          <p:cNvPr id="120" name="Google Shape;120;p19"/>
          <p:cNvGrpSpPr/>
          <p:nvPr/>
        </p:nvGrpSpPr>
        <p:grpSpPr>
          <a:xfrm>
            <a:off x="7440700" y="-1"/>
            <a:ext cx="3693349" cy="1359025"/>
            <a:chOff x="2290875" y="83499"/>
            <a:chExt cx="3693349" cy="1359025"/>
          </a:xfrm>
        </p:grpSpPr>
        <p:pic>
          <p:nvPicPr>
            <p:cNvPr id="121" name="Google Shape;121;p19"/>
            <p:cNvPicPr preferRelativeResize="0"/>
            <p:nvPr/>
          </p:nvPicPr>
          <p:blipFill>
            <a:blip r:embed="rId5">
              <a:alphaModFix/>
            </a:blip>
            <a:stretch>
              <a:fillRect/>
            </a:stretch>
          </p:blipFill>
          <p:spPr>
            <a:xfrm>
              <a:off x="2290875" y="83499"/>
              <a:ext cx="1812025" cy="1359025"/>
            </a:xfrm>
            <a:prstGeom prst="rect">
              <a:avLst/>
            </a:prstGeom>
            <a:noFill/>
            <a:ln>
              <a:noFill/>
            </a:ln>
          </p:spPr>
        </p:pic>
        <p:sp>
          <p:nvSpPr>
            <p:cNvPr id="122" name="Google Shape;122;p19"/>
            <p:cNvSpPr txBox="1"/>
            <p:nvPr/>
          </p:nvSpPr>
          <p:spPr>
            <a:xfrm>
              <a:off x="2586724" y="526613"/>
              <a:ext cx="33975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rPr>
                <a:t>So What?</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p:txBody>
        </p:sp>
      </p:grpSp>
      <p:pic>
        <p:nvPicPr>
          <p:cNvPr id="123" name="Google Shape;123;p19"/>
          <p:cNvPicPr preferRelativeResize="0"/>
          <p:nvPr/>
        </p:nvPicPr>
        <p:blipFill>
          <a:blip r:embed="rId6">
            <a:alphaModFix/>
          </a:blip>
          <a:stretch>
            <a:fillRect/>
          </a:stretch>
        </p:blipFill>
        <p:spPr>
          <a:xfrm>
            <a:off x="271200" y="2274513"/>
            <a:ext cx="5924550" cy="3476625"/>
          </a:xfrm>
          <a:prstGeom prst="rect">
            <a:avLst/>
          </a:prstGeom>
          <a:noFill/>
          <a:ln cap="flat" cmpd="sng" w="9525">
            <a:solidFill>
              <a:schemeClr val="lt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0"/>
          <p:cNvPicPr preferRelativeResize="0"/>
          <p:nvPr/>
        </p:nvPicPr>
        <p:blipFill>
          <a:blip r:embed="rId3">
            <a:alphaModFix/>
          </a:blip>
          <a:stretch>
            <a:fillRect/>
          </a:stretch>
        </p:blipFill>
        <p:spPr>
          <a:xfrm>
            <a:off x="-211475" y="-127750"/>
            <a:ext cx="9475976" cy="6311450"/>
          </a:xfrm>
          <a:prstGeom prst="rect">
            <a:avLst/>
          </a:prstGeom>
          <a:noFill/>
          <a:ln>
            <a:noFill/>
          </a:ln>
        </p:spPr>
      </p:pic>
      <p:sp>
        <p:nvSpPr>
          <p:cNvPr id="129" name="Google Shape;129;p20"/>
          <p:cNvSpPr txBox="1"/>
          <p:nvPr/>
        </p:nvSpPr>
        <p:spPr>
          <a:xfrm>
            <a:off x="166275" y="140025"/>
            <a:ext cx="45978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rPr>
              <a:t>Feature creation</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p:txBody>
      </p:sp>
      <p:pic>
        <p:nvPicPr>
          <p:cNvPr id="130" name="Google Shape;130;p20"/>
          <p:cNvPicPr preferRelativeResize="0"/>
          <p:nvPr/>
        </p:nvPicPr>
        <p:blipFill>
          <a:blip r:embed="rId4">
            <a:alphaModFix/>
          </a:blip>
          <a:stretch>
            <a:fillRect/>
          </a:stretch>
        </p:blipFill>
        <p:spPr>
          <a:xfrm>
            <a:off x="482975" y="1112600"/>
            <a:ext cx="7905750" cy="3695700"/>
          </a:xfrm>
          <a:prstGeom prst="rect">
            <a:avLst/>
          </a:prstGeom>
          <a:noFill/>
          <a:ln cap="flat" cmpd="sng" w="9525">
            <a:solidFill>
              <a:schemeClr val="lt1"/>
            </a:solidFill>
            <a:prstDash val="solid"/>
            <a:round/>
            <a:headEnd len="sm" w="sm" type="none"/>
            <a:tailEnd len="sm" w="sm" type="none"/>
          </a:ln>
        </p:spPr>
      </p:pic>
      <p:grpSp>
        <p:nvGrpSpPr>
          <p:cNvPr id="131" name="Google Shape;131;p20"/>
          <p:cNvGrpSpPr/>
          <p:nvPr/>
        </p:nvGrpSpPr>
        <p:grpSpPr>
          <a:xfrm>
            <a:off x="7440700" y="-1"/>
            <a:ext cx="3693349" cy="1359025"/>
            <a:chOff x="2290875" y="83499"/>
            <a:chExt cx="3693349" cy="1359025"/>
          </a:xfrm>
        </p:grpSpPr>
        <p:pic>
          <p:nvPicPr>
            <p:cNvPr id="132" name="Google Shape;132;p20"/>
            <p:cNvPicPr preferRelativeResize="0"/>
            <p:nvPr/>
          </p:nvPicPr>
          <p:blipFill>
            <a:blip r:embed="rId5">
              <a:alphaModFix/>
            </a:blip>
            <a:stretch>
              <a:fillRect/>
            </a:stretch>
          </p:blipFill>
          <p:spPr>
            <a:xfrm>
              <a:off x="2290875" y="83499"/>
              <a:ext cx="1812025" cy="1359025"/>
            </a:xfrm>
            <a:prstGeom prst="rect">
              <a:avLst/>
            </a:prstGeom>
            <a:noFill/>
            <a:ln>
              <a:noFill/>
            </a:ln>
          </p:spPr>
        </p:pic>
        <p:sp>
          <p:nvSpPr>
            <p:cNvPr id="133" name="Google Shape;133;p20"/>
            <p:cNvSpPr txBox="1"/>
            <p:nvPr/>
          </p:nvSpPr>
          <p:spPr>
            <a:xfrm>
              <a:off x="2586724" y="526613"/>
              <a:ext cx="33975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rPr>
                <a:t>So What?</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1"/>
          <p:cNvPicPr preferRelativeResize="0"/>
          <p:nvPr/>
        </p:nvPicPr>
        <p:blipFill>
          <a:blip r:embed="rId3">
            <a:alphaModFix/>
          </a:blip>
          <a:stretch>
            <a:fillRect/>
          </a:stretch>
        </p:blipFill>
        <p:spPr>
          <a:xfrm>
            <a:off x="-211475" y="-127750"/>
            <a:ext cx="9475976" cy="6311450"/>
          </a:xfrm>
          <a:prstGeom prst="rect">
            <a:avLst/>
          </a:prstGeom>
          <a:noFill/>
          <a:ln>
            <a:noFill/>
          </a:ln>
        </p:spPr>
      </p:pic>
      <p:pic>
        <p:nvPicPr>
          <p:cNvPr id="139" name="Google Shape;139;p21"/>
          <p:cNvPicPr preferRelativeResize="0"/>
          <p:nvPr/>
        </p:nvPicPr>
        <p:blipFill>
          <a:blip r:embed="rId4">
            <a:alphaModFix/>
          </a:blip>
          <a:stretch>
            <a:fillRect/>
          </a:stretch>
        </p:blipFill>
        <p:spPr>
          <a:xfrm>
            <a:off x="535675" y="1205750"/>
            <a:ext cx="4171950" cy="3152775"/>
          </a:xfrm>
          <a:prstGeom prst="rect">
            <a:avLst/>
          </a:prstGeom>
          <a:noFill/>
          <a:ln cap="flat" cmpd="sng" w="9525">
            <a:solidFill>
              <a:schemeClr val="lt1"/>
            </a:solidFill>
            <a:prstDash val="solid"/>
            <a:round/>
            <a:headEnd len="sm" w="sm" type="none"/>
            <a:tailEnd len="sm" w="sm" type="none"/>
          </a:ln>
        </p:spPr>
      </p:pic>
      <p:sp>
        <p:nvSpPr>
          <p:cNvPr id="140" name="Google Shape;140;p21"/>
          <p:cNvSpPr txBox="1"/>
          <p:nvPr/>
        </p:nvSpPr>
        <p:spPr>
          <a:xfrm>
            <a:off x="166275" y="140025"/>
            <a:ext cx="45978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000">
                <a:solidFill>
                  <a:schemeClr val="lt1"/>
                </a:solidFill>
              </a:rPr>
              <a:t>Encoding and treatment</a:t>
            </a:r>
            <a:endParaRPr b="1" sz="2000">
              <a:solidFill>
                <a:schemeClr val="lt1"/>
              </a:solidFill>
            </a:endParaRPr>
          </a:p>
          <a:p>
            <a:pPr indent="0" lvl="0" marL="0" rtl="0" algn="l">
              <a:spcBef>
                <a:spcPts val="0"/>
              </a:spcBef>
              <a:spcAft>
                <a:spcPts val="0"/>
              </a:spcAft>
              <a:buNone/>
            </a:pPr>
            <a:r>
              <a:t/>
            </a:r>
            <a:endParaRPr b="1" sz="2000">
              <a:solidFill>
                <a:schemeClr val="lt1"/>
              </a:solidFill>
            </a:endParaRPr>
          </a:p>
          <a:p>
            <a:pPr indent="0" lvl="0" marL="0" rtl="0" algn="l">
              <a:spcBef>
                <a:spcPts val="0"/>
              </a:spcBef>
              <a:spcAft>
                <a:spcPts val="0"/>
              </a:spcAft>
              <a:buNone/>
            </a:pPr>
            <a:r>
              <a:t/>
            </a:r>
            <a:endParaRPr b="1" sz="2000">
              <a:solidFill>
                <a:schemeClr val="lt1"/>
              </a:solidFill>
            </a:endParaRPr>
          </a:p>
        </p:txBody>
      </p:sp>
      <p:grpSp>
        <p:nvGrpSpPr>
          <p:cNvPr id="141" name="Google Shape;141;p21"/>
          <p:cNvGrpSpPr/>
          <p:nvPr/>
        </p:nvGrpSpPr>
        <p:grpSpPr>
          <a:xfrm>
            <a:off x="7440700" y="-1"/>
            <a:ext cx="3693349" cy="1359025"/>
            <a:chOff x="2290875" y="83499"/>
            <a:chExt cx="3693349" cy="1359025"/>
          </a:xfrm>
        </p:grpSpPr>
        <p:pic>
          <p:nvPicPr>
            <p:cNvPr id="142" name="Google Shape;142;p21"/>
            <p:cNvPicPr preferRelativeResize="0"/>
            <p:nvPr/>
          </p:nvPicPr>
          <p:blipFill>
            <a:blip r:embed="rId5">
              <a:alphaModFix/>
            </a:blip>
            <a:stretch>
              <a:fillRect/>
            </a:stretch>
          </p:blipFill>
          <p:spPr>
            <a:xfrm>
              <a:off x="2290875" y="83499"/>
              <a:ext cx="1812025" cy="1359025"/>
            </a:xfrm>
            <a:prstGeom prst="rect">
              <a:avLst/>
            </a:prstGeom>
            <a:noFill/>
            <a:ln>
              <a:noFill/>
            </a:ln>
          </p:spPr>
        </p:pic>
        <p:sp>
          <p:nvSpPr>
            <p:cNvPr id="143" name="Google Shape;143;p21"/>
            <p:cNvSpPr txBox="1"/>
            <p:nvPr/>
          </p:nvSpPr>
          <p:spPr>
            <a:xfrm>
              <a:off x="2586724" y="526613"/>
              <a:ext cx="3397500" cy="4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800">
                  <a:solidFill>
                    <a:schemeClr val="lt1"/>
                  </a:solidFill>
                </a:rPr>
                <a:t>So What?</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